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0" r:id="rId1"/>
  </p:sldMasterIdLst>
  <p:notesMasterIdLst>
    <p:notesMasterId r:id="rId71"/>
  </p:notesMasterIdLst>
  <p:handoutMasterIdLst>
    <p:handoutMasterId r:id="rId72"/>
  </p:handoutMasterIdLst>
  <p:sldIdLst>
    <p:sldId id="537" r:id="rId2"/>
    <p:sldId id="543" r:id="rId3"/>
    <p:sldId id="544" r:id="rId4"/>
    <p:sldId id="545" r:id="rId5"/>
    <p:sldId id="546" r:id="rId6"/>
    <p:sldId id="547" r:id="rId7"/>
    <p:sldId id="548" r:id="rId8"/>
    <p:sldId id="549" r:id="rId9"/>
    <p:sldId id="550" r:id="rId10"/>
    <p:sldId id="551" r:id="rId11"/>
    <p:sldId id="552" r:id="rId12"/>
    <p:sldId id="553" r:id="rId13"/>
    <p:sldId id="554" r:id="rId14"/>
    <p:sldId id="555" r:id="rId15"/>
    <p:sldId id="556" r:id="rId16"/>
    <p:sldId id="557" r:id="rId17"/>
    <p:sldId id="594" r:id="rId18"/>
    <p:sldId id="558" r:id="rId19"/>
    <p:sldId id="559" r:id="rId20"/>
    <p:sldId id="560" r:id="rId21"/>
    <p:sldId id="561" r:id="rId22"/>
    <p:sldId id="562" r:id="rId23"/>
    <p:sldId id="564" r:id="rId24"/>
    <p:sldId id="565" r:id="rId25"/>
    <p:sldId id="566" r:id="rId26"/>
    <p:sldId id="567" r:id="rId27"/>
    <p:sldId id="568" r:id="rId28"/>
    <p:sldId id="569" r:id="rId29"/>
    <p:sldId id="570" r:id="rId30"/>
    <p:sldId id="571" r:id="rId31"/>
    <p:sldId id="572" r:id="rId32"/>
    <p:sldId id="573" r:id="rId33"/>
    <p:sldId id="574" r:id="rId34"/>
    <p:sldId id="575" r:id="rId35"/>
    <p:sldId id="576" r:id="rId36"/>
    <p:sldId id="577" r:id="rId37"/>
    <p:sldId id="578" r:id="rId38"/>
    <p:sldId id="579" r:id="rId39"/>
    <p:sldId id="580" r:id="rId40"/>
    <p:sldId id="581" r:id="rId41"/>
    <p:sldId id="582" r:id="rId42"/>
    <p:sldId id="584" r:id="rId43"/>
    <p:sldId id="583" r:id="rId44"/>
    <p:sldId id="585" r:id="rId45"/>
    <p:sldId id="586" r:id="rId46"/>
    <p:sldId id="587" r:id="rId47"/>
    <p:sldId id="593" r:id="rId48"/>
    <p:sldId id="590" r:id="rId49"/>
    <p:sldId id="591" r:id="rId50"/>
    <p:sldId id="608" r:id="rId51"/>
    <p:sldId id="609" r:id="rId52"/>
    <p:sldId id="610" r:id="rId53"/>
    <p:sldId id="611" r:id="rId54"/>
    <p:sldId id="612" r:id="rId55"/>
    <p:sldId id="613" r:id="rId56"/>
    <p:sldId id="614" r:id="rId57"/>
    <p:sldId id="615" r:id="rId58"/>
    <p:sldId id="596" r:id="rId59"/>
    <p:sldId id="598" r:id="rId60"/>
    <p:sldId id="599" r:id="rId61"/>
    <p:sldId id="606" r:id="rId62"/>
    <p:sldId id="600" r:id="rId63"/>
    <p:sldId id="602" r:id="rId64"/>
    <p:sldId id="604" r:id="rId65"/>
    <p:sldId id="605" r:id="rId66"/>
    <p:sldId id="616" r:id="rId67"/>
    <p:sldId id="617" r:id="rId68"/>
    <p:sldId id="588" r:id="rId69"/>
    <p:sldId id="589" r:id="rId70"/>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CC3300"/>
    <a:srgbClr val="FF5050"/>
    <a:srgbClr val="800000"/>
    <a:srgbClr val="FF3300"/>
    <a:srgbClr val="66FF33"/>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78" autoAdjust="0"/>
    <p:restoredTop sz="92430" autoAdjust="0"/>
  </p:normalViewPr>
  <p:slideViewPr>
    <p:cSldViewPr snapToGrid="0">
      <p:cViewPr varScale="1">
        <p:scale>
          <a:sx n="74" d="100"/>
          <a:sy n="74" d="100"/>
        </p:scale>
        <p:origin x="118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66"/>
    </p:cViewPr>
  </p:sorterViewPr>
  <p:notesViewPr>
    <p:cSldViewPr snapToGrid="0">
      <p:cViewPr varScale="1">
        <p:scale>
          <a:sx n="60" d="100"/>
          <a:sy n="60" d="100"/>
        </p:scale>
        <p:origin x="-2388" y="-90"/>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atin typeface="Arial" charset="0"/>
              </a:defRPr>
            </a:lvl1pPr>
          </a:lstStyle>
          <a:p>
            <a:pPr>
              <a:defRPr/>
            </a:pPr>
            <a:endParaRPr lang="en-CA"/>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atin typeface="Arial" charset="0"/>
              </a:defRPr>
            </a:lvl1pPr>
          </a:lstStyle>
          <a:p>
            <a:pPr>
              <a:defRPr/>
            </a:pPr>
            <a:fld id="{36F9252C-457D-42CC-967D-D13C38A97B50}" type="datetimeFigureOut">
              <a:rPr lang="en-CA"/>
              <a:pPr>
                <a:defRPr/>
              </a:pPr>
              <a:t>2019-05-06</a:t>
            </a:fld>
            <a:endParaRPr lang="en-CA"/>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atin typeface="Arial" charset="0"/>
              </a:defRPr>
            </a:lvl1pPr>
          </a:lstStyle>
          <a:p>
            <a:pPr>
              <a:defRPr/>
            </a:pPr>
            <a:endParaRPr lang="en-CA"/>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D6593A2-646D-4864-AC9C-91087A895CE3}" type="slidenum">
              <a:rPr lang="en-CA"/>
              <a:pPr>
                <a:defRPr/>
              </a:pPr>
              <a:t>‹#›</a:t>
            </a:fld>
            <a:endParaRPr lang="en-CA"/>
          </a:p>
        </p:txBody>
      </p:sp>
    </p:spTree>
    <p:extLst>
      <p:ext uri="{BB962C8B-B14F-4D97-AF65-F5344CB8AC3E}">
        <p14:creationId xmlns:p14="http://schemas.microsoft.com/office/powerpoint/2010/main" val="2206756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Grp="1" noRot="1" noChangeAspect="1" noChangeArrowheads="1" noTextEdit="1"/>
          </p:cNvSpPr>
          <p:nvPr>
            <p:ph type="sldImg" idx="2"/>
          </p:nvPr>
        </p:nvSpPr>
        <p:spPr bwMode="auto">
          <a:xfrm>
            <a:off x="992188" y="766763"/>
            <a:ext cx="5116512" cy="3836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27063" y="4881563"/>
            <a:ext cx="5845175" cy="4605337"/>
          </a:xfrm>
          <a:prstGeom prst="rect">
            <a:avLst/>
          </a:prstGeom>
          <a:noFill/>
          <a:ln w="9525">
            <a:noFill/>
            <a:miter lim="800000"/>
            <a:headEnd/>
            <a:tailEnd/>
          </a:ln>
          <a:effectLst/>
        </p:spPr>
        <p:txBody>
          <a:bodyPr vert="horz" wrap="square" lIns="98232" tIns="49115" rIns="98232" bIns="49115"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p:txBody>
      </p:sp>
      <p:sp>
        <p:nvSpPr>
          <p:cNvPr id="12295" name="Rectangle 7"/>
          <p:cNvSpPr>
            <a:spLocks noGrp="1" noChangeArrowheads="1"/>
          </p:cNvSpPr>
          <p:nvPr>
            <p:ph type="sldNum" sz="quarter" idx="5"/>
          </p:nvPr>
        </p:nvSpPr>
        <p:spPr bwMode="auto">
          <a:xfrm>
            <a:off x="4022725" y="9725025"/>
            <a:ext cx="3076575" cy="509588"/>
          </a:xfrm>
          <a:prstGeom prst="rect">
            <a:avLst/>
          </a:prstGeom>
          <a:noFill/>
          <a:ln w="9525">
            <a:noFill/>
            <a:miter lim="800000"/>
            <a:headEnd/>
            <a:tailEnd/>
          </a:ln>
          <a:effectLst/>
        </p:spPr>
        <p:txBody>
          <a:bodyPr vert="horz" wrap="square" lIns="98232" tIns="49115" rIns="98232" bIns="49115" numCol="1" anchor="b" anchorCtr="0" compatLnSpc="1">
            <a:prstTxWarp prst="textNoShape">
              <a:avLst/>
            </a:prstTxWarp>
          </a:bodyPr>
          <a:lstStyle>
            <a:lvl1pPr algn="r" defTabSz="981075">
              <a:defRPr sz="1300">
                <a:latin typeface="Times" panose="02020603050405020304" pitchFamily="18" charset="0"/>
              </a:defRPr>
            </a:lvl1pPr>
          </a:lstStyle>
          <a:p>
            <a:pPr>
              <a:defRPr/>
            </a:pPr>
            <a:fld id="{28CB6D42-1726-4E45-A526-6301B064672B}" type="slidenum">
              <a:rPr lang="en-US" altLang="en-US"/>
              <a:pPr>
                <a:defRPr/>
              </a:pPr>
              <a:t>‹#›</a:t>
            </a:fld>
            <a:endParaRPr lang="en-US" altLang="en-US"/>
          </a:p>
        </p:txBody>
      </p:sp>
    </p:spTree>
    <p:extLst>
      <p:ext uri="{BB962C8B-B14F-4D97-AF65-F5344CB8AC3E}">
        <p14:creationId xmlns:p14="http://schemas.microsoft.com/office/powerpoint/2010/main" val="1574331089"/>
      </p:ext>
    </p:extLst>
  </p:cSld>
  <p:clrMap bg1="lt1" tx1="dk1" bg2="lt2" tx2="dk2" accent1="accent1" accent2="accent2" accent3="accent3" accent4="accent4" accent5="accent5" accent6="accent6" hlink="hlink" folHlink="folHlink"/>
  <p:notesStyle>
    <a:lvl1pPr marL="117475" indent="-117475" algn="l" rtl="0" eaLnBrk="0" fontAlgn="base" hangingPunct="0">
      <a:spcBef>
        <a:spcPct val="30000"/>
      </a:spcBef>
      <a:spcAft>
        <a:spcPct val="0"/>
      </a:spcAft>
      <a:buChar char="•"/>
      <a:defRPr sz="1400" kern="1200">
        <a:solidFill>
          <a:schemeClr val="tx1"/>
        </a:solidFill>
        <a:latin typeface="Arial" charset="0"/>
        <a:ea typeface="+mn-ea"/>
        <a:cs typeface="+mn-cs"/>
      </a:defRPr>
    </a:lvl1pPr>
    <a:lvl2pPr marL="350838" indent="-119063" algn="l" rtl="0" eaLnBrk="0" fontAlgn="base" hangingPunct="0">
      <a:spcBef>
        <a:spcPct val="30000"/>
      </a:spcBef>
      <a:spcAft>
        <a:spcPct val="0"/>
      </a:spcAft>
      <a:buChar char="•"/>
      <a:defRPr sz="1400" kern="1200">
        <a:solidFill>
          <a:schemeClr val="tx1"/>
        </a:solidFill>
        <a:latin typeface="Arial" charset="0"/>
        <a:ea typeface="+mn-ea"/>
        <a:cs typeface="+mn-cs"/>
      </a:defRPr>
    </a:lvl2pPr>
    <a:lvl3pPr marL="568325" indent="-103188" algn="l" rtl="0" eaLnBrk="0" fontAlgn="base" hangingPunct="0">
      <a:spcBef>
        <a:spcPct val="30000"/>
      </a:spcBef>
      <a:spcAft>
        <a:spcPct val="0"/>
      </a:spcAft>
      <a:buChar char="•"/>
      <a:defRPr sz="14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4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spcBef>
                <a:spcPct val="30000"/>
              </a:spcBef>
              <a:buChar char="•"/>
              <a:defRPr sz="1400">
                <a:solidFill>
                  <a:schemeClr val="tx1"/>
                </a:solidFill>
                <a:latin typeface="Arial" panose="020B0604020202020204" pitchFamily="34" charset="0"/>
              </a:defRPr>
            </a:lvl1pPr>
            <a:lvl2pPr marL="742950" indent="-285750" defTabSz="981075">
              <a:spcBef>
                <a:spcPct val="30000"/>
              </a:spcBef>
              <a:buChar char="•"/>
              <a:defRPr sz="1400">
                <a:solidFill>
                  <a:schemeClr val="tx1"/>
                </a:solidFill>
                <a:latin typeface="Arial" panose="020B0604020202020204" pitchFamily="34" charset="0"/>
              </a:defRPr>
            </a:lvl2pPr>
            <a:lvl3pPr marL="1143000" indent="-228600" defTabSz="981075">
              <a:spcBef>
                <a:spcPct val="30000"/>
              </a:spcBef>
              <a:buChar char="•"/>
              <a:defRPr sz="1400">
                <a:solidFill>
                  <a:schemeClr val="tx1"/>
                </a:solidFill>
                <a:latin typeface="Arial" panose="020B0604020202020204" pitchFamily="34" charset="0"/>
              </a:defRPr>
            </a:lvl3pPr>
            <a:lvl4pPr marL="1600200" indent="-228600" defTabSz="981075">
              <a:spcBef>
                <a:spcPct val="30000"/>
              </a:spcBef>
              <a:defRPr sz="1400">
                <a:solidFill>
                  <a:schemeClr val="tx1"/>
                </a:solidFill>
                <a:latin typeface="Arial" panose="020B0604020202020204" pitchFamily="34" charset="0"/>
              </a:defRPr>
            </a:lvl4pPr>
            <a:lvl5pPr marL="2057400" indent="-228600" defTabSz="981075">
              <a:spcBef>
                <a:spcPct val="30000"/>
              </a:spcBef>
              <a:defRPr sz="1400">
                <a:solidFill>
                  <a:schemeClr val="tx1"/>
                </a:solidFill>
                <a:latin typeface="Arial" panose="020B0604020202020204" pitchFamily="34" charset="0"/>
              </a:defRPr>
            </a:lvl5pPr>
            <a:lvl6pPr marL="2514600" indent="-228600" defTabSz="981075" eaLnBrk="0" fontAlgn="base" hangingPunct="0">
              <a:spcBef>
                <a:spcPct val="30000"/>
              </a:spcBef>
              <a:spcAft>
                <a:spcPct val="0"/>
              </a:spcAft>
              <a:defRPr sz="1400">
                <a:solidFill>
                  <a:schemeClr val="tx1"/>
                </a:solidFill>
                <a:latin typeface="Arial" panose="020B0604020202020204" pitchFamily="34" charset="0"/>
              </a:defRPr>
            </a:lvl6pPr>
            <a:lvl7pPr marL="2971800" indent="-228600" defTabSz="981075" eaLnBrk="0" fontAlgn="base" hangingPunct="0">
              <a:spcBef>
                <a:spcPct val="30000"/>
              </a:spcBef>
              <a:spcAft>
                <a:spcPct val="0"/>
              </a:spcAft>
              <a:defRPr sz="1400">
                <a:solidFill>
                  <a:schemeClr val="tx1"/>
                </a:solidFill>
                <a:latin typeface="Arial" panose="020B0604020202020204" pitchFamily="34" charset="0"/>
              </a:defRPr>
            </a:lvl7pPr>
            <a:lvl8pPr marL="3429000" indent="-228600" defTabSz="981075" eaLnBrk="0" fontAlgn="base" hangingPunct="0">
              <a:spcBef>
                <a:spcPct val="30000"/>
              </a:spcBef>
              <a:spcAft>
                <a:spcPct val="0"/>
              </a:spcAft>
              <a:defRPr sz="1400">
                <a:solidFill>
                  <a:schemeClr val="tx1"/>
                </a:solidFill>
                <a:latin typeface="Arial" panose="020B0604020202020204" pitchFamily="34" charset="0"/>
              </a:defRPr>
            </a:lvl8pPr>
            <a:lvl9pPr marL="3886200" indent="-228600" defTabSz="981075" eaLnBrk="0" fontAlgn="base" hangingPunct="0">
              <a:spcBef>
                <a:spcPct val="30000"/>
              </a:spcBef>
              <a:spcAft>
                <a:spcPct val="0"/>
              </a:spcAft>
              <a:defRPr sz="1400">
                <a:solidFill>
                  <a:schemeClr val="tx1"/>
                </a:solidFill>
                <a:latin typeface="Arial" panose="020B0604020202020204" pitchFamily="34" charset="0"/>
              </a:defRPr>
            </a:lvl9pPr>
          </a:lstStyle>
          <a:p>
            <a:pPr>
              <a:spcBef>
                <a:spcPct val="0"/>
              </a:spcBef>
              <a:buFontTx/>
              <a:buNone/>
            </a:pPr>
            <a:fld id="{53FBABFA-8C68-4010-918B-66D056EE0D55}" type="slidenum">
              <a:rPr lang="en-US" altLang="en-US" sz="1300" smtClean="0">
                <a:latin typeface="Times" panose="02020603050405020304" pitchFamily="18" charset="0"/>
              </a:rPr>
              <a:pPr>
                <a:spcBef>
                  <a:spcPct val="0"/>
                </a:spcBef>
                <a:buFontTx/>
                <a:buNone/>
              </a:pPr>
              <a:t>1</a:t>
            </a:fld>
            <a:endParaRPr lang="en-US" altLang="en-US" sz="1300">
              <a:latin typeface="Times" panose="02020603050405020304"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Tree>
    <p:extLst>
      <p:ext uri="{BB962C8B-B14F-4D97-AF65-F5344CB8AC3E}">
        <p14:creationId xmlns:p14="http://schemas.microsoft.com/office/powerpoint/2010/main" val="2744224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71575"/>
            <a:ext cx="9144000" cy="777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5" name="Rectangle 4"/>
          <p:cNvSpPr>
            <a:spLocks noChangeArrowheads="1"/>
          </p:cNvSpPr>
          <p:nvPr/>
        </p:nvSpPr>
        <p:spPr bwMode="auto">
          <a:xfrm>
            <a:off x="0" y="1036638"/>
            <a:ext cx="9144000" cy="1651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6" name="Line 5"/>
          <p:cNvSpPr>
            <a:spLocks noChangeShapeType="1"/>
          </p:cNvSpPr>
          <p:nvPr/>
        </p:nvSpPr>
        <p:spPr bwMode="auto">
          <a:xfrm>
            <a:off x="0" y="9477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7" name="Rectangle 7"/>
          <p:cNvSpPr>
            <a:spLocks noChangeArrowheads="1"/>
          </p:cNvSpPr>
          <p:nvPr/>
        </p:nvSpPr>
        <p:spPr bwMode="auto">
          <a:xfrm>
            <a:off x="0" y="6607175"/>
            <a:ext cx="9156700" cy="777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8" name="Rectangle 8"/>
          <p:cNvSpPr>
            <a:spLocks noChangeArrowheads="1"/>
          </p:cNvSpPr>
          <p:nvPr/>
        </p:nvSpPr>
        <p:spPr bwMode="auto">
          <a:xfrm>
            <a:off x="0" y="6675438"/>
            <a:ext cx="9156700" cy="177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9" name="Line 9"/>
          <p:cNvSpPr>
            <a:spLocks noChangeShapeType="1"/>
          </p:cNvSpPr>
          <p:nvPr/>
        </p:nvSpPr>
        <p:spPr bwMode="auto">
          <a:xfrm>
            <a:off x="0" y="6523038"/>
            <a:ext cx="91440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aphicFrame>
        <p:nvGraphicFramePr>
          <p:cNvPr id="10" name="Object 10"/>
          <p:cNvGraphicFramePr>
            <a:graphicFrameLocks noChangeAspect="1"/>
          </p:cNvGraphicFramePr>
          <p:nvPr/>
        </p:nvGraphicFramePr>
        <p:xfrm>
          <a:off x="76200" y="53975"/>
          <a:ext cx="1673225" cy="846138"/>
        </p:xfrm>
        <a:graphic>
          <a:graphicData uri="http://schemas.openxmlformats.org/presentationml/2006/ole">
            <mc:AlternateContent xmlns:mc="http://schemas.openxmlformats.org/markup-compatibility/2006">
              <mc:Choice xmlns:v="urn:schemas-microsoft-com:vml" Requires="v">
                <p:oleObj spid="_x0000_s68632" name="Photo Editor Photo" r:id="rId3" imgW="2219635" imgH="1123810" progId="MSPhotoEd.3">
                  <p:embed/>
                </p:oleObj>
              </mc:Choice>
              <mc:Fallback>
                <p:oleObj name="Photo Editor Photo" r:id="rId3" imgW="2219635" imgH="112381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975"/>
                        <a:ext cx="1673225" cy="846138"/>
                      </a:xfrm>
                      <a:prstGeom prst="rect">
                        <a:avLst/>
                      </a:prstGeom>
                      <a:noFill/>
                      <a:ln>
                        <a:noFill/>
                      </a:ln>
                      <a:effectLst/>
                      <a:extLst>
                        <a:ext uri="{909E8E84-426E-40DD-AFC4-6F175D3DCCD1}">
                          <a14:hiddenFill xmlns:a14="http://schemas.microsoft.com/office/drawing/2010/main">
                            <a:solidFill>
                              <a:srgbClr val="C197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4"/>
          <p:cNvSpPr>
            <a:spLocks noChangeArrowheads="1"/>
          </p:cNvSpPr>
          <p:nvPr/>
        </p:nvSpPr>
        <p:spPr bwMode="auto">
          <a:xfrm>
            <a:off x="0" y="-7938"/>
            <a:ext cx="9144000" cy="1109663"/>
          </a:xfrm>
          <a:prstGeom prst="rect">
            <a:avLst/>
          </a:prstGeom>
          <a:solidFill>
            <a:srgbClr val="002060"/>
          </a:solidFill>
          <a:ln w="9525">
            <a:solidFill>
              <a:srgbClr val="00206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12" name="Rectangle 5"/>
          <p:cNvSpPr>
            <a:spLocks noChangeArrowheads="1"/>
          </p:cNvSpPr>
          <p:nvPr/>
        </p:nvSpPr>
        <p:spPr bwMode="auto">
          <a:xfrm>
            <a:off x="0" y="6310313"/>
            <a:ext cx="9144000" cy="557212"/>
          </a:xfrm>
          <a:prstGeom prst="rect">
            <a:avLst/>
          </a:prstGeom>
          <a:solidFill>
            <a:srgbClr val="002060"/>
          </a:solidFill>
          <a:ln w="9525">
            <a:solidFill>
              <a:srgbClr val="00206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CA" sz="2400">
              <a:latin typeface="Times New Roman" panose="02020603050405020304" pitchFamily="18" charset="0"/>
            </a:endParaRPr>
          </a:p>
        </p:txBody>
      </p:sp>
      <p:sp>
        <p:nvSpPr>
          <p:cNvPr id="13" name="Rectangle 6"/>
          <p:cNvSpPr>
            <a:spLocks noChangeArrowheads="1"/>
          </p:cNvSpPr>
          <p:nvPr/>
        </p:nvSpPr>
        <p:spPr bwMode="auto">
          <a:xfrm>
            <a:off x="0" y="6242050"/>
            <a:ext cx="9144000" cy="74613"/>
          </a:xfrm>
          <a:prstGeom prst="rect">
            <a:avLst/>
          </a:prstGeom>
          <a:solidFill>
            <a:srgbClr val="D80000"/>
          </a:solidFill>
          <a:ln w="9525">
            <a:solidFill>
              <a:srgbClr val="D8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14" name="Rectangle 7"/>
          <p:cNvSpPr>
            <a:spLocks noChangeArrowheads="1"/>
          </p:cNvSpPr>
          <p:nvPr/>
        </p:nvSpPr>
        <p:spPr bwMode="auto">
          <a:xfrm>
            <a:off x="0" y="1085850"/>
            <a:ext cx="9144000" cy="74613"/>
          </a:xfrm>
          <a:prstGeom prst="rect">
            <a:avLst/>
          </a:prstGeom>
          <a:solidFill>
            <a:srgbClr val="D80000"/>
          </a:solidFill>
          <a:ln w="9525">
            <a:solidFill>
              <a:srgbClr val="D8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pic>
        <p:nvPicPr>
          <p:cNvPr id="15"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5500" y="2706688"/>
            <a:ext cx="184785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706" name="Rectangle 2"/>
          <p:cNvSpPr>
            <a:spLocks noGrp="1" noChangeArrowheads="1"/>
          </p:cNvSpPr>
          <p:nvPr>
            <p:ph type="ctrTitle"/>
          </p:nvPr>
        </p:nvSpPr>
        <p:spPr>
          <a:xfrm>
            <a:off x="3513138" y="2376488"/>
            <a:ext cx="5172075" cy="1217612"/>
          </a:xfrm>
        </p:spPr>
        <p:txBody>
          <a:bodyPr/>
          <a:lstStyle>
            <a:lvl1pPr>
              <a:defRPr/>
            </a:lvl1pPr>
          </a:lstStyle>
          <a:p>
            <a:r>
              <a:rPr lang="en-US"/>
              <a:t>Click to edit Master title style</a:t>
            </a:r>
          </a:p>
        </p:txBody>
      </p:sp>
      <p:sp>
        <p:nvSpPr>
          <p:cNvPr id="328707" name="Rectangle 3"/>
          <p:cNvSpPr>
            <a:spLocks noGrp="1" noChangeArrowheads="1"/>
          </p:cNvSpPr>
          <p:nvPr>
            <p:ph type="subTitle" idx="1"/>
          </p:nvPr>
        </p:nvSpPr>
        <p:spPr>
          <a:xfrm>
            <a:off x="3524250" y="3841750"/>
            <a:ext cx="4781550" cy="17907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9156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6791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02645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215900"/>
            <a:ext cx="2184400" cy="556101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236538" y="215900"/>
            <a:ext cx="6400800" cy="5561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601142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2788" y="215900"/>
            <a:ext cx="6902450" cy="7239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236538" y="1801813"/>
            <a:ext cx="4292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81538" y="1801813"/>
            <a:ext cx="4292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3355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71575"/>
            <a:ext cx="9144000" cy="777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5" name="Rectangle 4"/>
          <p:cNvSpPr>
            <a:spLocks noChangeArrowheads="1"/>
          </p:cNvSpPr>
          <p:nvPr/>
        </p:nvSpPr>
        <p:spPr bwMode="auto">
          <a:xfrm>
            <a:off x="0" y="1036638"/>
            <a:ext cx="9144000" cy="1651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6" name="Line 5"/>
          <p:cNvSpPr>
            <a:spLocks noChangeShapeType="1"/>
          </p:cNvSpPr>
          <p:nvPr/>
        </p:nvSpPr>
        <p:spPr bwMode="auto">
          <a:xfrm>
            <a:off x="0" y="9477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7" name="Rectangle 7"/>
          <p:cNvSpPr>
            <a:spLocks noChangeArrowheads="1"/>
          </p:cNvSpPr>
          <p:nvPr/>
        </p:nvSpPr>
        <p:spPr bwMode="auto">
          <a:xfrm>
            <a:off x="0" y="6607175"/>
            <a:ext cx="9156700" cy="777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8" name="Rectangle 8"/>
          <p:cNvSpPr>
            <a:spLocks noChangeArrowheads="1"/>
          </p:cNvSpPr>
          <p:nvPr/>
        </p:nvSpPr>
        <p:spPr bwMode="auto">
          <a:xfrm>
            <a:off x="0" y="6675438"/>
            <a:ext cx="9156700" cy="177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9" name="Line 9"/>
          <p:cNvSpPr>
            <a:spLocks noChangeShapeType="1"/>
          </p:cNvSpPr>
          <p:nvPr/>
        </p:nvSpPr>
        <p:spPr bwMode="auto">
          <a:xfrm>
            <a:off x="0" y="6523038"/>
            <a:ext cx="91440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graphicFrame>
        <p:nvGraphicFramePr>
          <p:cNvPr id="10" name="Object 10"/>
          <p:cNvGraphicFramePr>
            <a:graphicFrameLocks noChangeAspect="1"/>
          </p:cNvGraphicFramePr>
          <p:nvPr/>
        </p:nvGraphicFramePr>
        <p:xfrm>
          <a:off x="76200" y="53975"/>
          <a:ext cx="1673225" cy="846138"/>
        </p:xfrm>
        <a:graphic>
          <a:graphicData uri="http://schemas.openxmlformats.org/presentationml/2006/ole">
            <mc:AlternateContent xmlns:mc="http://schemas.openxmlformats.org/markup-compatibility/2006">
              <mc:Choice xmlns:v="urn:schemas-microsoft-com:vml" Requires="v">
                <p:oleObj spid="_x0000_s69656" name="Photo Editor Photo" r:id="rId3" imgW="2219635" imgH="1123810" progId="MSPhotoEd.3">
                  <p:embed/>
                </p:oleObj>
              </mc:Choice>
              <mc:Fallback>
                <p:oleObj name="Photo Editor Photo" r:id="rId3" imgW="2219635" imgH="112381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975"/>
                        <a:ext cx="1673225" cy="846138"/>
                      </a:xfrm>
                      <a:prstGeom prst="rect">
                        <a:avLst/>
                      </a:prstGeom>
                      <a:noFill/>
                      <a:ln>
                        <a:noFill/>
                      </a:ln>
                      <a:effectLst/>
                      <a:extLst>
                        <a:ext uri="{909E8E84-426E-40DD-AFC4-6F175D3DCCD1}">
                          <a14:hiddenFill xmlns:a14="http://schemas.microsoft.com/office/drawing/2010/main">
                            <a:solidFill>
                              <a:srgbClr val="C197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83575" y="114300"/>
            <a:ext cx="8604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2789" y="215900"/>
            <a:ext cx="5662612" cy="723900"/>
          </a:xfrm>
        </p:spPr>
        <p:txBody>
          <a:bodyPr/>
          <a:lstStyle/>
          <a:p>
            <a:r>
              <a:rPr lang="en-US"/>
              <a:t>Click to edit Master title style</a:t>
            </a:r>
            <a:endParaRPr lang="en-CA"/>
          </a:p>
        </p:txBody>
      </p:sp>
      <p:sp>
        <p:nvSpPr>
          <p:cNvPr id="3" name="SmartArt Placeholder 2"/>
          <p:cNvSpPr>
            <a:spLocks noGrp="1"/>
          </p:cNvSpPr>
          <p:nvPr>
            <p:ph type="dgm" idx="1"/>
          </p:nvPr>
        </p:nvSpPr>
        <p:spPr>
          <a:xfrm>
            <a:off x="236538" y="1801813"/>
            <a:ext cx="8737600" cy="3975100"/>
          </a:xfrm>
        </p:spPr>
        <p:txBody>
          <a:bodyPr/>
          <a:lstStyle/>
          <a:p>
            <a:pPr lvl="0"/>
            <a:endParaRPr lang="en-CA" noProof="0"/>
          </a:p>
        </p:txBody>
      </p:sp>
    </p:spTree>
    <p:extLst>
      <p:ext uri="{BB962C8B-B14F-4D97-AF65-F5344CB8AC3E}">
        <p14:creationId xmlns:p14="http://schemas.microsoft.com/office/powerpoint/2010/main" val="414335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2788" y="215900"/>
            <a:ext cx="6902450" cy="723900"/>
          </a:xfrm>
        </p:spPr>
        <p:txBody>
          <a:bodyPr/>
          <a:lstStyle/>
          <a:p>
            <a:r>
              <a:rPr lang="en-US"/>
              <a:t>Click to edit Master title style</a:t>
            </a:r>
            <a:endParaRPr lang="en-CA"/>
          </a:p>
        </p:txBody>
      </p:sp>
      <p:sp>
        <p:nvSpPr>
          <p:cNvPr id="3" name="Table Placeholder 2"/>
          <p:cNvSpPr>
            <a:spLocks noGrp="1"/>
          </p:cNvSpPr>
          <p:nvPr>
            <p:ph type="tbl" idx="1"/>
          </p:nvPr>
        </p:nvSpPr>
        <p:spPr>
          <a:xfrm>
            <a:off x="236538" y="1801813"/>
            <a:ext cx="8737600" cy="3975100"/>
          </a:xfrm>
        </p:spPr>
        <p:txBody>
          <a:bodyPr/>
          <a:lstStyle/>
          <a:p>
            <a:pPr lvl="0"/>
            <a:endParaRPr lang="en-CA" noProof="0"/>
          </a:p>
        </p:txBody>
      </p:sp>
    </p:spTree>
    <p:extLst>
      <p:ext uri="{BB962C8B-B14F-4D97-AF65-F5344CB8AC3E}">
        <p14:creationId xmlns:p14="http://schemas.microsoft.com/office/powerpoint/2010/main" val="109264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71575"/>
            <a:ext cx="9144000" cy="777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5" name="Rectangle 4"/>
          <p:cNvSpPr>
            <a:spLocks noChangeArrowheads="1"/>
          </p:cNvSpPr>
          <p:nvPr/>
        </p:nvSpPr>
        <p:spPr bwMode="auto">
          <a:xfrm>
            <a:off x="0" y="1036638"/>
            <a:ext cx="9144000" cy="1651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6" name="Line 5"/>
          <p:cNvSpPr>
            <a:spLocks noChangeShapeType="1"/>
          </p:cNvSpPr>
          <p:nvPr/>
        </p:nvSpPr>
        <p:spPr bwMode="auto">
          <a:xfrm>
            <a:off x="0" y="9477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7" name="Rectangle 7"/>
          <p:cNvSpPr>
            <a:spLocks noChangeArrowheads="1"/>
          </p:cNvSpPr>
          <p:nvPr/>
        </p:nvSpPr>
        <p:spPr bwMode="auto">
          <a:xfrm>
            <a:off x="0" y="6607175"/>
            <a:ext cx="9156700" cy="777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8" name="Rectangle 8"/>
          <p:cNvSpPr>
            <a:spLocks noChangeArrowheads="1"/>
          </p:cNvSpPr>
          <p:nvPr/>
        </p:nvSpPr>
        <p:spPr bwMode="auto">
          <a:xfrm>
            <a:off x="0" y="6675438"/>
            <a:ext cx="9156700" cy="177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9" name="Line 9"/>
          <p:cNvSpPr>
            <a:spLocks noChangeShapeType="1"/>
          </p:cNvSpPr>
          <p:nvPr/>
        </p:nvSpPr>
        <p:spPr bwMode="auto">
          <a:xfrm>
            <a:off x="0" y="6523038"/>
            <a:ext cx="91440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pic>
        <p:nvPicPr>
          <p:cNvPr id="10"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538" y="47625"/>
            <a:ext cx="94456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2788" y="215900"/>
            <a:ext cx="5865812" cy="723900"/>
          </a:xfrm>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81281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982788"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27458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5570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236538" y="1801813"/>
            <a:ext cx="4292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81538" y="1801813"/>
            <a:ext cx="4292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5548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659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96717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55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984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236538" y="1801813"/>
            <a:ext cx="87376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7" name="Rectangle 3"/>
          <p:cNvSpPr>
            <a:spLocks noChangeArrowheads="1"/>
          </p:cNvSpPr>
          <p:nvPr/>
        </p:nvSpPr>
        <p:spPr bwMode="auto">
          <a:xfrm>
            <a:off x="0" y="1171575"/>
            <a:ext cx="9144000" cy="777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1028" name="Rectangle 4"/>
          <p:cNvSpPr>
            <a:spLocks noChangeArrowheads="1"/>
          </p:cNvSpPr>
          <p:nvPr/>
        </p:nvSpPr>
        <p:spPr bwMode="auto">
          <a:xfrm>
            <a:off x="0" y="1036638"/>
            <a:ext cx="9144000" cy="1651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1029" name="Line 5"/>
          <p:cNvSpPr>
            <a:spLocks noChangeShapeType="1"/>
          </p:cNvSpPr>
          <p:nvPr/>
        </p:nvSpPr>
        <p:spPr bwMode="auto">
          <a:xfrm>
            <a:off x="0" y="947738"/>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030" name="Rectangle 6"/>
          <p:cNvSpPr>
            <a:spLocks noGrp="1" noChangeArrowheads="1"/>
          </p:cNvSpPr>
          <p:nvPr>
            <p:ph type="title"/>
          </p:nvPr>
        </p:nvSpPr>
        <p:spPr bwMode="auto">
          <a:xfrm>
            <a:off x="1982788" y="215900"/>
            <a:ext cx="69024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1" name="Rectangle 7"/>
          <p:cNvSpPr>
            <a:spLocks noChangeArrowheads="1"/>
          </p:cNvSpPr>
          <p:nvPr/>
        </p:nvSpPr>
        <p:spPr bwMode="auto">
          <a:xfrm>
            <a:off x="0" y="6607175"/>
            <a:ext cx="9156700" cy="777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1032" name="Rectangle 8"/>
          <p:cNvSpPr>
            <a:spLocks noChangeArrowheads="1"/>
          </p:cNvSpPr>
          <p:nvPr/>
        </p:nvSpPr>
        <p:spPr bwMode="auto">
          <a:xfrm>
            <a:off x="0" y="6675438"/>
            <a:ext cx="9156700" cy="177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CA"/>
          </a:p>
        </p:txBody>
      </p:sp>
      <p:sp>
        <p:nvSpPr>
          <p:cNvPr id="1033" name="Line 9"/>
          <p:cNvSpPr>
            <a:spLocks noChangeShapeType="1"/>
          </p:cNvSpPr>
          <p:nvPr/>
        </p:nvSpPr>
        <p:spPr bwMode="auto">
          <a:xfrm>
            <a:off x="0" y="6523038"/>
            <a:ext cx="91440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pic>
        <p:nvPicPr>
          <p:cNvPr id="1034" name="Picture 17"/>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36538" y="47625"/>
            <a:ext cx="9826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6" r:id="rId14"/>
    <p:sldLayoutId id="2147484142" r:id="rId15"/>
  </p:sldLayoutIdLst>
  <p:txStyles>
    <p:titleStyle>
      <a:lvl1pPr algn="l" rtl="0" eaLnBrk="0" fontAlgn="base" hangingPunct="0">
        <a:lnSpc>
          <a:spcPct val="80000"/>
        </a:lnSpc>
        <a:spcBef>
          <a:spcPct val="0"/>
        </a:spcBef>
        <a:spcAft>
          <a:spcPct val="0"/>
        </a:spcAft>
        <a:defRPr sz="2800">
          <a:solidFill>
            <a:srgbClr val="454545"/>
          </a:solidFill>
          <a:latin typeface="+mj-lt"/>
          <a:ea typeface="+mj-ea"/>
          <a:cs typeface="+mj-cs"/>
        </a:defRPr>
      </a:lvl1pPr>
      <a:lvl2pPr algn="l" rtl="0" eaLnBrk="0" fontAlgn="base" hangingPunct="0">
        <a:lnSpc>
          <a:spcPct val="80000"/>
        </a:lnSpc>
        <a:spcBef>
          <a:spcPct val="0"/>
        </a:spcBef>
        <a:spcAft>
          <a:spcPct val="0"/>
        </a:spcAft>
        <a:defRPr sz="2800">
          <a:solidFill>
            <a:srgbClr val="454545"/>
          </a:solidFill>
          <a:latin typeface="Arial" charset="0"/>
        </a:defRPr>
      </a:lvl2pPr>
      <a:lvl3pPr algn="l" rtl="0" eaLnBrk="0" fontAlgn="base" hangingPunct="0">
        <a:lnSpc>
          <a:spcPct val="80000"/>
        </a:lnSpc>
        <a:spcBef>
          <a:spcPct val="0"/>
        </a:spcBef>
        <a:spcAft>
          <a:spcPct val="0"/>
        </a:spcAft>
        <a:defRPr sz="2800">
          <a:solidFill>
            <a:srgbClr val="454545"/>
          </a:solidFill>
          <a:latin typeface="Arial" charset="0"/>
        </a:defRPr>
      </a:lvl3pPr>
      <a:lvl4pPr algn="l" rtl="0" eaLnBrk="0" fontAlgn="base" hangingPunct="0">
        <a:lnSpc>
          <a:spcPct val="80000"/>
        </a:lnSpc>
        <a:spcBef>
          <a:spcPct val="0"/>
        </a:spcBef>
        <a:spcAft>
          <a:spcPct val="0"/>
        </a:spcAft>
        <a:defRPr sz="2800">
          <a:solidFill>
            <a:srgbClr val="454545"/>
          </a:solidFill>
          <a:latin typeface="Arial" charset="0"/>
        </a:defRPr>
      </a:lvl4pPr>
      <a:lvl5pPr algn="l" rtl="0" eaLnBrk="0" fontAlgn="base" hangingPunct="0">
        <a:lnSpc>
          <a:spcPct val="80000"/>
        </a:lnSpc>
        <a:spcBef>
          <a:spcPct val="0"/>
        </a:spcBef>
        <a:spcAft>
          <a:spcPct val="0"/>
        </a:spcAft>
        <a:defRPr sz="2800">
          <a:solidFill>
            <a:srgbClr val="454545"/>
          </a:solidFill>
          <a:latin typeface="Arial" charset="0"/>
        </a:defRPr>
      </a:lvl5pPr>
      <a:lvl6pPr marL="457200" algn="l" rtl="0" eaLnBrk="0" fontAlgn="base" hangingPunct="0">
        <a:lnSpc>
          <a:spcPct val="80000"/>
        </a:lnSpc>
        <a:spcBef>
          <a:spcPct val="0"/>
        </a:spcBef>
        <a:spcAft>
          <a:spcPct val="0"/>
        </a:spcAft>
        <a:defRPr sz="2800">
          <a:solidFill>
            <a:srgbClr val="454545"/>
          </a:solidFill>
          <a:latin typeface="Arial" charset="0"/>
        </a:defRPr>
      </a:lvl6pPr>
      <a:lvl7pPr marL="914400" algn="l" rtl="0" eaLnBrk="0" fontAlgn="base" hangingPunct="0">
        <a:lnSpc>
          <a:spcPct val="80000"/>
        </a:lnSpc>
        <a:spcBef>
          <a:spcPct val="0"/>
        </a:spcBef>
        <a:spcAft>
          <a:spcPct val="0"/>
        </a:spcAft>
        <a:defRPr sz="2800">
          <a:solidFill>
            <a:srgbClr val="454545"/>
          </a:solidFill>
          <a:latin typeface="Arial" charset="0"/>
        </a:defRPr>
      </a:lvl7pPr>
      <a:lvl8pPr marL="1371600" algn="l" rtl="0" eaLnBrk="0" fontAlgn="base" hangingPunct="0">
        <a:lnSpc>
          <a:spcPct val="80000"/>
        </a:lnSpc>
        <a:spcBef>
          <a:spcPct val="0"/>
        </a:spcBef>
        <a:spcAft>
          <a:spcPct val="0"/>
        </a:spcAft>
        <a:defRPr sz="2800">
          <a:solidFill>
            <a:srgbClr val="454545"/>
          </a:solidFill>
          <a:latin typeface="Arial" charset="0"/>
        </a:defRPr>
      </a:lvl8pPr>
      <a:lvl9pPr marL="1828800" algn="l" rtl="0" eaLnBrk="0" fontAlgn="base" hangingPunct="0">
        <a:lnSpc>
          <a:spcPct val="80000"/>
        </a:lnSpc>
        <a:spcBef>
          <a:spcPct val="0"/>
        </a:spcBef>
        <a:spcAft>
          <a:spcPct val="0"/>
        </a:spcAft>
        <a:defRPr sz="2800">
          <a:solidFill>
            <a:srgbClr val="454545"/>
          </a:solidFill>
          <a:latin typeface="Arial" charset="0"/>
        </a:defRPr>
      </a:lvl9pPr>
    </p:titleStyle>
    <p:bodyStyle>
      <a:lvl1pPr marL="228600" indent="-228600" algn="l" rtl="0" eaLnBrk="0" fontAlgn="base" hangingPunct="0">
        <a:lnSpc>
          <a:spcPct val="85000"/>
        </a:lnSpc>
        <a:spcBef>
          <a:spcPct val="50000"/>
        </a:spcBef>
        <a:spcAft>
          <a:spcPct val="0"/>
        </a:spcAft>
        <a:buChar char="•"/>
        <a:tabLst>
          <a:tab pos="3371850" algn="l"/>
        </a:tabLst>
        <a:defRPr sz="2400">
          <a:solidFill>
            <a:schemeClr val="tx1"/>
          </a:solidFill>
          <a:latin typeface="+mn-lt"/>
          <a:ea typeface="+mn-ea"/>
          <a:cs typeface="+mn-cs"/>
        </a:defRPr>
      </a:lvl1pPr>
      <a:lvl2pPr marL="854075" indent="-285750" algn="l" rtl="0" eaLnBrk="0" fontAlgn="base" hangingPunct="0">
        <a:lnSpc>
          <a:spcPct val="85000"/>
        </a:lnSpc>
        <a:spcBef>
          <a:spcPct val="50000"/>
        </a:spcBef>
        <a:spcAft>
          <a:spcPct val="0"/>
        </a:spcAft>
        <a:buChar char="•"/>
        <a:tabLst>
          <a:tab pos="3371850" algn="l"/>
        </a:tabLst>
        <a:defRPr sz="2200">
          <a:solidFill>
            <a:schemeClr val="tx1"/>
          </a:solidFill>
          <a:latin typeface="+mn-lt"/>
        </a:defRPr>
      </a:lvl2pPr>
      <a:lvl3pPr marL="1546225" indent="-234950" algn="l" rtl="0" eaLnBrk="0" fontAlgn="base" hangingPunct="0">
        <a:lnSpc>
          <a:spcPct val="85000"/>
        </a:lnSpc>
        <a:spcBef>
          <a:spcPct val="50000"/>
        </a:spcBef>
        <a:spcAft>
          <a:spcPct val="0"/>
        </a:spcAft>
        <a:buChar char="•"/>
        <a:tabLst>
          <a:tab pos="3371850" algn="l"/>
        </a:tabLst>
        <a:defRPr sz="2000">
          <a:solidFill>
            <a:schemeClr val="tx1"/>
          </a:solidFill>
          <a:latin typeface="+mn-lt"/>
        </a:defRPr>
      </a:lvl3pPr>
      <a:lvl4pPr marL="2514600" indent="-228600" algn="l" rtl="0" eaLnBrk="0" fontAlgn="base" hangingPunct="0">
        <a:spcBef>
          <a:spcPct val="20000"/>
        </a:spcBef>
        <a:spcAft>
          <a:spcPct val="0"/>
        </a:spcAft>
        <a:buChar char="–"/>
        <a:tabLst>
          <a:tab pos="3371850" algn="l"/>
        </a:tabLst>
        <a:defRPr sz="2000">
          <a:solidFill>
            <a:schemeClr val="tx1"/>
          </a:solidFill>
          <a:latin typeface="+mn-lt"/>
        </a:defRPr>
      </a:lvl4pPr>
      <a:lvl5pPr marL="2857500" indent="-228600" algn="l" rtl="0" eaLnBrk="0" fontAlgn="base" hangingPunct="0">
        <a:spcBef>
          <a:spcPct val="20000"/>
        </a:spcBef>
        <a:spcAft>
          <a:spcPct val="0"/>
        </a:spcAft>
        <a:buChar char="»"/>
        <a:tabLst>
          <a:tab pos="3371850" algn="l"/>
        </a:tabLst>
        <a:defRPr sz="2000">
          <a:solidFill>
            <a:schemeClr val="tx1"/>
          </a:solidFill>
          <a:latin typeface="+mn-lt"/>
        </a:defRPr>
      </a:lvl5pPr>
      <a:lvl6pPr marL="3314700" indent="-228600" algn="l" rtl="0" eaLnBrk="0" fontAlgn="base" hangingPunct="0">
        <a:spcBef>
          <a:spcPct val="20000"/>
        </a:spcBef>
        <a:spcAft>
          <a:spcPct val="0"/>
        </a:spcAft>
        <a:buChar char="»"/>
        <a:tabLst>
          <a:tab pos="3371850" algn="l"/>
        </a:tabLst>
        <a:defRPr sz="2000">
          <a:solidFill>
            <a:schemeClr val="tx1"/>
          </a:solidFill>
          <a:latin typeface="+mn-lt"/>
        </a:defRPr>
      </a:lvl6pPr>
      <a:lvl7pPr marL="3771900" indent="-228600" algn="l" rtl="0" eaLnBrk="0" fontAlgn="base" hangingPunct="0">
        <a:spcBef>
          <a:spcPct val="20000"/>
        </a:spcBef>
        <a:spcAft>
          <a:spcPct val="0"/>
        </a:spcAft>
        <a:buChar char="»"/>
        <a:tabLst>
          <a:tab pos="3371850" algn="l"/>
        </a:tabLst>
        <a:defRPr sz="2000">
          <a:solidFill>
            <a:schemeClr val="tx1"/>
          </a:solidFill>
          <a:latin typeface="+mn-lt"/>
        </a:defRPr>
      </a:lvl7pPr>
      <a:lvl8pPr marL="4229100" indent="-228600" algn="l" rtl="0" eaLnBrk="0" fontAlgn="base" hangingPunct="0">
        <a:spcBef>
          <a:spcPct val="20000"/>
        </a:spcBef>
        <a:spcAft>
          <a:spcPct val="0"/>
        </a:spcAft>
        <a:buChar char="»"/>
        <a:tabLst>
          <a:tab pos="3371850" algn="l"/>
        </a:tabLst>
        <a:defRPr sz="2000">
          <a:solidFill>
            <a:schemeClr val="tx1"/>
          </a:solidFill>
          <a:latin typeface="+mn-lt"/>
        </a:defRPr>
      </a:lvl8pPr>
      <a:lvl9pPr marL="4686300" indent="-228600" algn="l" rtl="0" eaLnBrk="0" fontAlgn="base" hangingPunct="0">
        <a:spcBef>
          <a:spcPct val="20000"/>
        </a:spcBef>
        <a:spcAft>
          <a:spcPct val="0"/>
        </a:spcAft>
        <a:buChar char="»"/>
        <a:tabLst>
          <a:tab pos="3371850"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mailto:sosasoccer@bell.ne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admin@sosaleague.ca"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360738" y="2420938"/>
            <a:ext cx="5783262" cy="1784350"/>
          </a:xfrm>
        </p:spPr>
        <p:txBody>
          <a:bodyPr/>
          <a:lstStyle/>
          <a:p>
            <a:pPr>
              <a:lnSpc>
                <a:spcPct val="150000"/>
              </a:lnSpc>
            </a:pPr>
            <a:r>
              <a:rPr lang="en-US" altLang="en-US" b="1" dirty="0">
                <a:solidFill>
                  <a:srgbClr val="0000FF"/>
                </a:solidFill>
              </a:rPr>
              <a:t>SOSA Team Officials Meeting</a:t>
            </a:r>
            <a:br>
              <a:rPr lang="en-US" altLang="en-US" b="1" dirty="0">
                <a:solidFill>
                  <a:srgbClr val="0000FF"/>
                </a:solidFill>
              </a:rPr>
            </a:br>
            <a:r>
              <a:rPr lang="en-US" altLang="en-US" sz="2000" b="1">
                <a:solidFill>
                  <a:srgbClr val="0000FF"/>
                </a:solidFill>
              </a:rPr>
              <a:t>May </a:t>
            </a:r>
            <a:r>
              <a:rPr lang="en-US" altLang="en-US" sz="2000" b="1" dirty="0">
                <a:solidFill>
                  <a:srgbClr val="0000FF"/>
                </a:solidFill>
              </a:rPr>
              <a:t>6</a:t>
            </a:r>
            <a:r>
              <a:rPr lang="en-US" altLang="en-US" sz="2000" b="1" baseline="30000">
                <a:solidFill>
                  <a:srgbClr val="0000FF"/>
                </a:solidFill>
              </a:rPr>
              <a:t>th</a:t>
            </a:r>
            <a:r>
              <a:rPr lang="en-US" altLang="en-US" sz="2000" b="1" dirty="0">
                <a:solidFill>
                  <a:srgbClr val="0000FF"/>
                </a:solidFill>
              </a:rPr>
              <a:t>, 2019</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CA" altLang="en-US"/>
              <a:t>Rescheduling- Con’t</a:t>
            </a:r>
          </a:p>
        </p:txBody>
      </p:sp>
      <p:sp>
        <p:nvSpPr>
          <p:cNvPr id="18435" name="Content Placeholder 2"/>
          <p:cNvSpPr>
            <a:spLocks noGrp="1"/>
          </p:cNvSpPr>
          <p:nvPr>
            <p:ph idx="1"/>
          </p:nvPr>
        </p:nvSpPr>
        <p:spPr>
          <a:xfrm>
            <a:off x="327025" y="1422400"/>
            <a:ext cx="8470900" cy="4573588"/>
          </a:xfrm>
        </p:spPr>
        <p:txBody>
          <a:bodyPr/>
          <a:lstStyle/>
          <a:p>
            <a:pPr marL="0" indent="0">
              <a:buFontTx/>
              <a:buAutoNum type="alphaLcParenR" startAt="4"/>
            </a:pPr>
            <a:r>
              <a:rPr lang="en-CA" altLang="en-US" sz="1800" dirty="0"/>
              <a:t> Once the game is agreed upon: </a:t>
            </a:r>
          </a:p>
          <a:p>
            <a:pPr marL="1025525" lvl="1" indent="-400050">
              <a:buFontTx/>
              <a:buAutoNum type="romanLcPeriod"/>
            </a:pPr>
            <a:r>
              <a:rPr lang="en-CA" altLang="en-US" sz="1800" dirty="0"/>
              <a:t>The Home team then sends an email to the Away team with the details: game number, new game date, home team, away team, field, start time. </a:t>
            </a:r>
          </a:p>
          <a:p>
            <a:pPr marL="1025525" lvl="1" indent="-400050">
              <a:buFontTx/>
              <a:buNone/>
            </a:pPr>
            <a:endParaRPr lang="en-CA" altLang="en-US" sz="1800" dirty="0"/>
          </a:p>
          <a:p>
            <a:pPr marL="1025525" lvl="1" indent="-400050">
              <a:buFontTx/>
              <a:buAutoNum type="romanLcPeriod" startAt="2"/>
            </a:pPr>
            <a:r>
              <a:rPr lang="en-CA" altLang="en-US" sz="1800" dirty="0"/>
              <a:t>The Away team forwards the email to the league at admin@sosaleague.com (cc the Home team). The SOSA League now has confirmation from both teams that the date is acceptable. </a:t>
            </a:r>
          </a:p>
          <a:p>
            <a:pPr marL="1025525" lvl="1" indent="-400050">
              <a:buFontTx/>
              <a:buAutoNum type="romanLcPeriod" startAt="2"/>
            </a:pPr>
            <a:endParaRPr lang="en-CA" altLang="en-US" sz="1800" dirty="0"/>
          </a:p>
          <a:p>
            <a:pPr marL="0" indent="0"/>
            <a:r>
              <a:rPr lang="en-CA" altLang="en-US" sz="1800" dirty="0"/>
              <a:t> Rained out games must still be rescheduled.  The league will add a new game number to replace the rained out game.  The same rescheduling process will apply for rescheduling.</a:t>
            </a:r>
          </a:p>
          <a:p>
            <a:pPr marL="0" indent="0" algn="ctr">
              <a:buFontTx/>
              <a:buNone/>
            </a:pPr>
            <a:r>
              <a:rPr lang="en-CA" altLang="en-US" sz="1800" b="1" dirty="0">
                <a:solidFill>
                  <a:srgbClr val="FF0000"/>
                </a:solidFill>
              </a:rPr>
              <a:t>***Note: If this process is not followed the game </a:t>
            </a:r>
            <a:r>
              <a:rPr lang="en-CA" altLang="en-US" sz="1800" b="1" u="sng" dirty="0">
                <a:solidFill>
                  <a:srgbClr val="FF0000"/>
                </a:solidFill>
              </a:rPr>
              <a:t>will not </a:t>
            </a:r>
            <a:r>
              <a:rPr lang="en-CA" altLang="en-US" sz="1800" b="1" dirty="0">
                <a:solidFill>
                  <a:srgbClr val="FF0000"/>
                </a:solidFill>
              </a:rPr>
              <a:t>be scheduled/rescheduled.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CA" altLang="en-US"/>
              <a:t>End of Season date</a:t>
            </a:r>
          </a:p>
        </p:txBody>
      </p:sp>
      <p:sp>
        <p:nvSpPr>
          <p:cNvPr id="19459" name="Content Placeholder 2"/>
          <p:cNvSpPr>
            <a:spLocks noGrp="1"/>
          </p:cNvSpPr>
          <p:nvPr>
            <p:ph idx="1"/>
          </p:nvPr>
        </p:nvSpPr>
        <p:spPr>
          <a:xfrm>
            <a:off x="387350" y="1390650"/>
            <a:ext cx="8402638" cy="3975100"/>
          </a:xfrm>
        </p:spPr>
        <p:txBody>
          <a:bodyPr/>
          <a:lstStyle/>
          <a:p>
            <a:pPr>
              <a:defRPr/>
            </a:pPr>
            <a:r>
              <a:rPr lang="en-CA" altLang="en-US" sz="1800" dirty="0"/>
              <a:t>The end of season date is </a:t>
            </a:r>
            <a:r>
              <a:rPr lang="en-CA" altLang="en-US" sz="1800" b="1" u="sng" dirty="0">
                <a:solidFill>
                  <a:srgbClr val="FF0000"/>
                </a:solidFill>
              </a:rPr>
              <a:t>Sunday September 1</a:t>
            </a:r>
            <a:r>
              <a:rPr lang="en-CA" altLang="en-US" sz="1800" b="1" u="sng" baseline="30000" dirty="0">
                <a:solidFill>
                  <a:srgbClr val="FF0000"/>
                </a:solidFill>
              </a:rPr>
              <a:t>st</a:t>
            </a:r>
            <a:r>
              <a:rPr lang="en-CA" altLang="en-US" sz="1800" b="1" u="sng" dirty="0">
                <a:solidFill>
                  <a:srgbClr val="FF0000"/>
                </a:solidFill>
              </a:rPr>
              <a:t>, 2019</a:t>
            </a:r>
            <a:endParaRPr lang="en-CA" altLang="en-US" sz="1800" b="1" u="sng" dirty="0"/>
          </a:p>
          <a:p>
            <a:pPr>
              <a:defRPr/>
            </a:pPr>
            <a:endParaRPr lang="en-CA" altLang="en-US" sz="1800" b="1" u="sng" dirty="0">
              <a:solidFill>
                <a:srgbClr val="FF0000"/>
              </a:solidFill>
            </a:endParaRPr>
          </a:p>
          <a:p>
            <a:pPr>
              <a:defRPr/>
            </a:pPr>
            <a:r>
              <a:rPr lang="en-CA" altLang="en-US" sz="1800" dirty="0"/>
              <a:t> No games will be played after this date except for games postponed or abandoned within 7 days of the end of the season date</a:t>
            </a:r>
          </a:p>
          <a:p>
            <a:pPr marL="0" indent="0">
              <a:buFontTx/>
              <a:buNone/>
              <a:defRPr/>
            </a:pPr>
            <a:endParaRPr lang="en-CA" altLang="en-US" sz="1800" dirty="0"/>
          </a:p>
          <a:p>
            <a:pPr>
              <a:defRPr/>
            </a:pPr>
            <a:r>
              <a:rPr lang="en-CA" altLang="en-US" sz="1800" dirty="0"/>
              <a:t>The outcome of any un-played games will be decided by the league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ctrTitle"/>
          </p:nvPr>
        </p:nvSpPr>
        <p:spPr>
          <a:xfrm>
            <a:off x="3216275" y="3309938"/>
            <a:ext cx="5172075" cy="606425"/>
          </a:xfrm>
        </p:spPr>
        <p:txBody>
          <a:bodyPr/>
          <a:lstStyle/>
          <a:p>
            <a:r>
              <a:rPr lang="en-CA" altLang="en-US" b="1">
                <a:solidFill>
                  <a:srgbClr val="FF0000"/>
                </a:solidFill>
              </a:rPr>
              <a:t>Team Section - Website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CA" altLang="en-US"/>
              <a:t>Team Section</a:t>
            </a:r>
          </a:p>
        </p:txBody>
      </p:sp>
      <p:sp>
        <p:nvSpPr>
          <p:cNvPr id="21507" name="Content Placeholder 2"/>
          <p:cNvSpPr>
            <a:spLocks noGrp="1"/>
          </p:cNvSpPr>
          <p:nvPr>
            <p:ph idx="1"/>
          </p:nvPr>
        </p:nvSpPr>
        <p:spPr>
          <a:xfrm>
            <a:off x="304800" y="1260475"/>
            <a:ext cx="8432800" cy="5037138"/>
          </a:xfrm>
        </p:spPr>
        <p:txBody>
          <a:bodyPr/>
          <a:lstStyle/>
          <a:p>
            <a:r>
              <a:rPr lang="en-CA" altLang="en-US" sz="1600"/>
              <a:t>Once you log into the website as Team staff there will be many things you can do and need to do. We’ll cover the essentials:</a:t>
            </a:r>
          </a:p>
          <a:p>
            <a:pPr lvl="1">
              <a:buFont typeface="Wingdings" panose="05000000000000000000" pitchFamily="2" charset="2"/>
              <a:buChar char="Ø"/>
            </a:pPr>
            <a:r>
              <a:rPr lang="en-CA" altLang="en-US" sz="1600"/>
              <a:t>Game sheets: Print game sheets</a:t>
            </a:r>
          </a:p>
          <a:p>
            <a:pPr lvl="1">
              <a:buFont typeface="Wingdings" panose="05000000000000000000" pitchFamily="2" charset="2"/>
              <a:buChar char="Ø"/>
            </a:pPr>
            <a:r>
              <a:rPr lang="en-CA" altLang="en-US" sz="1600"/>
              <a:t>Suspensions: view suspensions</a:t>
            </a:r>
          </a:p>
          <a:p>
            <a:pPr lvl="1">
              <a:buFont typeface="Wingdings" panose="05000000000000000000" pitchFamily="2" charset="2"/>
              <a:buChar char="Ø"/>
            </a:pPr>
            <a:r>
              <a:rPr lang="en-CA" altLang="en-US" sz="1600"/>
              <a:t>Game report: complete game reports</a:t>
            </a:r>
          </a:p>
          <a:p>
            <a:pPr lvl="1">
              <a:buFont typeface="Wingdings" panose="05000000000000000000" pitchFamily="2" charset="2"/>
              <a:buChar char="Ø"/>
            </a:pPr>
            <a:r>
              <a:rPr lang="en-CA" altLang="en-US" sz="1600"/>
              <a:t>Playing up permit: request/ cancel/ see status of PuP’s</a:t>
            </a:r>
          </a:p>
          <a:p>
            <a:pPr lvl="1">
              <a:buFont typeface="Wingdings" panose="05000000000000000000" pitchFamily="2" charset="2"/>
              <a:buChar char="Ø"/>
            </a:pPr>
            <a:r>
              <a:rPr lang="en-CA" altLang="en-US" sz="1600"/>
              <a:t>Add to squad: add players to team</a:t>
            </a:r>
          </a:p>
          <a:p>
            <a:pPr lvl="1">
              <a:buFont typeface="Wingdings" panose="05000000000000000000" pitchFamily="2" charset="2"/>
              <a:buChar char="Ø"/>
            </a:pPr>
            <a:r>
              <a:rPr lang="en-CA" altLang="en-US" sz="1600"/>
              <a:t>Modify squad: modify player info</a:t>
            </a:r>
          </a:p>
          <a:p>
            <a:pPr lvl="1">
              <a:buFont typeface="Wingdings" panose="05000000000000000000" pitchFamily="2" charset="2"/>
              <a:buChar char="Ø"/>
            </a:pPr>
            <a:r>
              <a:rPr lang="en-CA" altLang="en-US" sz="1600"/>
              <a:t>Delete Player: delete a player</a:t>
            </a:r>
          </a:p>
          <a:p>
            <a:pPr lvl="1">
              <a:buFont typeface="Wingdings" panose="05000000000000000000" pitchFamily="2" charset="2"/>
              <a:buChar char="Ø"/>
            </a:pPr>
            <a:r>
              <a:rPr lang="en-CA" altLang="en-US" sz="1600"/>
              <a:t>Shirt numbers: update to show on gamesheets</a:t>
            </a:r>
          </a:p>
          <a:p>
            <a:pPr lvl="1">
              <a:buFont typeface="Wingdings" panose="05000000000000000000" pitchFamily="2" charset="2"/>
              <a:buChar char="Ø"/>
            </a:pPr>
            <a:r>
              <a:rPr lang="en-CA" altLang="en-US" sz="1600"/>
              <a:t>Player privacy: individually select the privacy level for a player</a:t>
            </a:r>
          </a:p>
          <a:p>
            <a:pPr lvl="1">
              <a:buFont typeface="Wingdings" panose="05000000000000000000" pitchFamily="2" charset="2"/>
              <a:buChar char="Ø"/>
            </a:pPr>
            <a:r>
              <a:rPr lang="en-CA" altLang="en-US" sz="1600"/>
              <a:t>Modify scorer: modify scorer for a game</a:t>
            </a:r>
          </a:p>
          <a:p>
            <a:pPr lvl="1">
              <a:buFont typeface="Wingdings" panose="05000000000000000000" pitchFamily="2" charset="2"/>
              <a:buChar char="Ø"/>
            </a:pPr>
            <a:r>
              <a:rPr lang="en-CA" altLang="en-US" sz="1600"/>
              <a:t>Modify shutout: modify who got the shutout</a:t>
            </a:r>
          </a:p>
          <a:p>
            <a:pPr lvl="1">
              <a:buFont typeface="Wingdings" panose="05000000000000000000" pitchFamily="2" charset="2"/>
              <a:buChar char="Ø"/>
            </a:pPr>
            <a:r>
              <a:rPr lang="en-CA" altLang="en-US" sz="1600"/>
              <a:t>Change Uniform: change uniform colours</a:t>
            </a:r>
          </a:p>
          <a:p>
            <a:pPr lvl="1">
              <a:buFont typeface="Wingdings" panose="05000000000000000000" pitchFamily="2" charset="2"/>
              <a:buChar char="Ø"/>
            </a:pPr>
            <a:r>
              <a:rPr lang="en-CA" altLang="en-US" sz="1600"/>
              <a:t>Request Reschedule: request a rescheduled game</a:t>
            </a:r>
          </a:p>
          <a:p>
            <a:pPr lvl="1">
              <a:buFont typeface="Wingdings" panose="05000000000000000000" pitchFamily="2" charset="2"/>
              <a:buChar char="Ø"/>
            </a:pPr>
            <a:endParaRPr lang="en-CA" altLang="en-US" sz="1600"/>
          </a:p>
          <a:p>
            <a:pPr lvl="1">
              <a:buFont typeface="Wingdings" panose="05000000000000000000" pitchFamily="2" charset="2"/>
              <a:buChar char="Ø"/>
            </a:pPr>
            <a:endParaRPr lang="en-CA" altLang="en-US"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altLang="en-US"/>
              <a:t>Players and Staff</a:t>
            </a:r>
          </a:p>
        </p:txBody>
      </p:sp>
      <p:sp>
        <p:nvSpPr>
          <p:cNvPr id="22531" name="Content Placeholder 2"/>
          <p:cNvSpPr>
            <a:spLocks noGrp="1"/>
          </p:cNvSpPr>
          <p:nvPr>
            <p:ph idx="1"/>
          </p:nvPr>
        </p:nvSpPr>
        <p:spPr>
          <a:xfrm>
            <a:off x="395288" y="1441450"/>
            <a:ext cx="8475662" cy="3975100"/>
          </a:xfrm>
        </p:spPr>
        <p:txBody>
          <a:bodyPr/>
          <a:lstStyle/>
          <a:p>
            <a:pPr>
              <a:spcAft>
                <a:spcPts val="1200"/>
              </a:spcAft>
            </a:pPr>
            <a:r>
              <a:rPr lang="en-CA" altLang="en-US" sz="1800" dirty="0"/>
              <a:t>Players and team staff are entered on the website so they can be printed on the game sheet</a:t>
            </a:r>
          </a:p>
          <a:p>
            <a:pPr>
              <a:spcAft>
                <a:spcPts val="1200"/>
              </a:spcAft>
            </a:pPr>
            <a:r>
              <a:rPr lang="en-CA" altLang="en-US" sz="1800" dirty="0"/>
              <a:t>The SOSA league is required to verify players and staff are eligible to play</a:t>
            </a:r>
          </a:p>
          <a:p>
            <a:pPr>
              <a:spcAft>
                <a:spcPts val="1200"/>
              </a:spcAft>
            </a:pPr>
            <a:r>
              <a:rPr lang="en-CA" altLang="en-US" sz="1800" dirty="0"/>
              <a:t>To be eligible to play, both players and staff </a:t>
            </a:r>
            <a:r>
              <a:rPr lang="en-CA" altLang="en-US" sz="1800" b="1" u="sng" dirty="0"/>
              <a:t>must be </a:t>
            </a:r>
            <a:r>
              <a:rPr lang="en-CA" altLang="en-US" sz="1800" dirty="0"/>
              <a:t>registered with OS</a:t>
            </a:r>
          </a:p>
          <a:p>
            <a:pPr>
              <a:spcAft>
                <a:spcPts val="1200"/>
              </a:spcAft>
            </a:pPr>
            <a:r>
              <a:rPr lang="en-CA" altLang="en-US" sz="1800" dirty="0"/>
              <a:t>Anyone listed on the game sheet is deemed to have played in the game</a:t>
            </a:r>
          </a:p>
          <a:p>
            <a:pPr>
              <a:spcAft>
                <a:spcPts val="1200"/>
              </a:spcAft>
            </a:pPr>
            <a:r>
              <a:rPr lang="en-CA" altLang="en-US" sz="1800" dirty="0"/>
              <a:t>It is your responsibility to ensure only registered players and staff are on the game sheet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ctrTitle"/>
          </p:nvPr>
        </p:nvSpPr>
        <p:spPr>
          <a:xfrm>
            <a:off x="4349750" y="3309938"/>
            <a:ext cx="2808288" cy="709612"/>
          </a:xfrm>
        </p:spPr>
        <p:txBody>
          <a:bodyPr/>
          <a:lstStyle/>
          <a:p>
            <a:r>
              <a:rPr lang="en-CA" altLang="en-US" b="1">
                <a:solidFill>
                  <a:srgbClr val="FF0000"/>
                </a:solidFill>
              </a:rPr>
              <a:t>Playing Up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altLang="en-US"/>
              <a:t>Playing Ups</a:t>
            </a:r>
          </a:p>
        </p:txBody>
      </p:sp>
      <p:sp>
        <p:nvSpPr>
          <p:cNvPr id="24579" name="Content Placeholder 2"/>
          <p:cNvSpPr>
            <a:spLocks noGrp="1"/>
          </p:cNvSpPr>
          <p:nvPr>
            <p:ph idx="1"/>
          </p:nvPr>
        </p:nvSpPr>
        <p:spPr>
          <a:xfrm>
            <a:off x="403225" y="1389063"/>
            <a:ext cx="8558213" cy="4908550"/>
          </a:xfrm>
        </p:spPr>
        <p:txBody>
          <a:bodyPr/>
          <a:lstStyle/>
          <a:p>
            <a:pPr>
              <a:defRPr/>
            </a:pPr>
            <a:r>
              <a:rPr lang="en-CA" altLang="en-US" sz="1800" dirty="0"/>
              <a:t>Details on who is eligible are contained in the rules and regulations</a:t>
            </a:r>
          </a:p>
          <a:p>
            <a:pPr marL="0" indent="0">
              <a:buFontTx/>
              <a:buNone/>
              <a:defRPr/>
            </a:pPr>
            <a:endParaRPr lang="en-CA" altLang="en-US" sz="1800" dirty="0"/>
          </a:p>
          <a:p>
            <a:pPr>
              <a:defRPr/>
            </a:pPr>
            <a:r>
              <a:rPr lang="en-CA" altLang="en-US" sz="1800" dirty="0"/>
              <a:t>It is your responsibility to ensure that the player you request to play up meets the eligibility requirements</a:t>
            </a:r>
          </a:p>
          <a:p>
            <a:pPr marL="0" indent="0">
              <a:buFontTx/>
              <a:buNone/>
              <a:defRPr/>
            </a:pPr>
            <a:endParaRPr lang="en-CA" altLang="en-US" sz="1800" dirty="0"/>
          </a:p>
          <a:p>
            <a:pPr>
              <a:defRPr/>
            </a:pPr>
            <a:r>
              <a:rPr lang="en-CA" altLang="en-US" sz="1800" dirty="0"/>
              <a:t>If you play a player who is ineligible it </a:t>
            </a:r>
            <a:r>
              <a:rPr lang="en-CA" altLang="en-US" sz="1800" b="1" u="sng" dirty="0"/>
              <a:t>will</a:t>
            </a:r>
            <a:r>
              <a:rPr lang="en-CA" altLang="en-US" sz="1800" dirty="0"/>
              <a:t> result in a disciplinary hearing</a:t>
            </a:r>
          </a:p>
          <a:p>
            <a:pPr marL="0" indent="0">
              <a:buFontTx/>
              <a:buNone/>
              <a:defRPr/>
            </a:pPr>
            <a:endParaRPr lang="en-CA" altLang="en-US" sz="1800" dirty="0"/>
          </a:p>
          <a:p>
            <a:pPr>
              <a:defRPr/>
            </a:pPr>
            <a:r>
              <a:rPr lang="en-CA" altLang="en-US" sz="1800" dirty="0"/>
              <a:t>Only players typed on the game sheet are eligible to play</a:t>
            </a:r>
          </a:p>
          <a:p>
            <a:pPr>
              <a:defRPr/>
            </a:pPr>
            <a:endParaRPr lang="en-CA" altLang="en-US" sz="1800" dirty="0"/>
          </a:p>
          <a:p>
            <a:pPr>
              <a:defRPr/>
            </a:pPr>
            <a:r>
              <a:rPr lang="en-CA" altLang="en-US" sz="1800" dirty="0"/>
              <a:t>No additional </a:t>
            </a:r>
            <a:r>
              <a:rPr lang="en-CA" altLang="en-US" sz="1800" dirty="0" err="1"/>
              <a:t>PuP</a:t>
            </a:r>
            <a:r>
              <a:rPr lang="en-CA" altLang="en-US" sz="1800" dirty="0"/>
              <a:t> form is required as the play up is printed and identified on the game sheet</a:t>
            </a:r>
          </a:p>
          <a:p>
            <a:pPr marL="0" indent="0">
              <a:buFontTx/>
              <a:buNone/>
              <a:defRPr/>
            </a:pPr>
            <a:endParaRPr lang="en-CA" altLang="en-US" sz="1800" dirty="0"/>
          </a:p>
          <a:p>
            <a:pPr marL="0" indent="0" algn="ctr">
              <a:buFontTx/>
              <a:buNone/>
              <a:defRPr/>
            </a:pPr>
            <a:r>
              <a:rPr lang="en-CA" altLang="en-US" sz="1800" b="1" dirty="0">
                <a:solidFill>
                  <a:srgbClr val="FF0000"/>
                </a:solidFill>
              </a:rPr>
              <a:t>The exception for handwritten names are for Temporary Eligibility Permits (TEP) (playing from club to club) or Trial Registration Permits (TRP) and obtained from District association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CA" altLang="en-US"/>
              <a:t>Playing Up – Development</a:t>
            </a:r>
          </a:p>
        </p:txBody>
      </p:sp>
      <p:sp>
        <p:nvSpPr>
          <p:cNvPr id="25603" name="Content Placeholder 2"/>
          <p:cNvSpPr>
            <a:spLocks noGrp="1"/>
          </p:cNvSpPr>
          <p:nvPr>
            <p:ph idx="1"/>
          </p:nvPr>
        </p:nvSpPr>
        <p:spPr>
          <a:xfrm>
            <a:off x="236538" y="1350963"/>
            <a:ext cx="8737600" cy="4670896"/>
          </a:xfrm>
        </p:spPr>
        <p:txBody>
          <a:bodyPr/>
          <a:lstStyle/>
          <a:p>
            <a:r>
              <a:rPr lang="en-CA" altLang="en-US" sz="1400" dirty="0"/>
              <a:t>A player registered in the Under-8 to Under-12 age classifications may play for a team in a higher age classification only under one of the following conditions:</a:t>
            </a:r>
          </a:p>
          <a:p>
            <a:pPr lvl="1"/>
            <a:r>
              <a:rPr lang="en-CA" altLang="en-US" sz="1400" dirty="0"/>
              <a:t>a player registered in the Under-8 age classification may play up to an Under-9 aged team</a:t>
            </a:r>
          </a:p>
          <a:p>
            <a:pPr lvl="1"/>
            <a:r>
              <a:rPr lang="en-CA" altLang="en-US" sz="1400" dirty="0"/>
              <a:t>a player registered in the Under-9 age classification may play up to an Under-10 aged team</a:t>
            </a:r>
          </a:p>
          <a:p>
            <a:pPr lvl="1"/>
            <a:r>
              <a:rPr lang="en-CA" altLang="en-US" sz="1400" dirty="0"/>
              <a:t>a player registered in the Under-10 age classification may play up to an Under-11 aged team</a:t>
            </a:r>
          </a:p>
          <a:p>
            <a:pPr lvl="1"/>
            <a:r>
              <a:rPr lang="en-CA" altLang="en-US" sz="1400" dirty="0"/>
              <a:t>a player registered in the Under-11 age classification may play up to an Under-12 aged team </a:t>
            </a:r>
          </a:p>
          <a:p>
            <a:pPr lvl="1"/>
            <a:endParaRPr lang="en-CA" altLang="en-US" sz="1400" dirty="0"/>
          </a:p>
          <a:p>
            <a:r>
              <a:rPr lang="en-CA" altLang="en-US" sz="1400" dirty="0"/>
              <a:t>Providing that: </a:t>
            </a:r>
          </a:p>
          <a:p>
            <a:pPr lvl="1"/>
            <a:r>
              <a:rPr lang="en-CA" altLang="en-US" sz="1400" dirty="0"/>
              <a:t>the player is playing for a team within the same Club</a:t>
            </a:r>
          </a:p>
          <a:p>
            <a:pPr lvl="1"/>
            <a:r>
              <a:rPr lang="en-CA" altLang="en-US" sz="1400" dirty="0"/>
              <a:t>written permission from the Club's Technical Director or Club Head Coach has been submitted to the District Association</a:t>
            </a:r>
          </a:p>
          <a:p>
            <a:pPr lvl="1"/>
            <a:r>
              <a:rPr lang="en-CA" altLang="en-US" sz="1400" dirty="0"/>
              <a:t>A player registered in the Under-7 or younger age classification may not play up to an older aged team. </a:t>
            </a:r>
          </a:p>
          <a:p>
            <a:endParaRPr lang="en-CA" altLang="en-US" sz="1400" dirty="0"/>
          </a:p>
          <a:p>
            <a:r>
              <a:rPr lang="en-CA" altLang="en-US" sz="1400" b="1" dirty="0">
                <a:solidFill>
                  <a:srgbClr val="FF0000"/>
                </a:solidFill>
              </a:rPr>
              <a:t>A player who is registered to a team in a higher birth year may NOT play for a team in their own birth year.  I.e. U10 player who is registered and playing U11, may not be called down to play U10 even though they meet the age requirements.</a:t>
            </a:r>
            <a:endParaRPr lang="en-CA" altLang="en-US" sz="1400" dirty="0">
              <a:solidFill>
                <a:srgbClr val="FF0000"/>
              </a:solidFill>
            </a:endParaRPr>
          </a:p>
          <a:p>
            <a:endParaRPr lang="en-CA" alt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altLang="en-US"/>
              <a:t>House League Call-ups</a:t>
            </a:r>
          </a:p>
        </p:txBody>
      </p:sp>
      <p:sp>
        <p:nvSpPr>
          <p:cNvPr id="27651" name="Content Placeholder 2"/>
          <p:cNvSpPr>
            <a:spLocks noGrp="1"/>
          </p:cNvSpPr>
          <p:nvPr>
            <p:ph idx="1"/>
          </p:nvPr>
        </p:nvSpPr>
        <p:spPr>
          <a:xfrm>
            <a:off x="361950" y="1363663"/>
            <a:ext cx="8510588" cy="4548187"/>
          </a:xfrm>
        </p:spPr>
        <p:txBody>
          <a:bodyPr/>
          <a:lstStyle/>
          <a:p>
            <a:r>
              <a:rPr lang="en-CA" altLang="en-US" sz="1800"/>
              <a:t>House league players to be used as Call-ups through the website</a:t>
            </a:r>
          </a:p>
          <a:p>
            <a:endParaRPr lang="en-CA" altLang="en-US" sz="1800"/>
          </a:p>
          <a:p>
            <a:r>
              <a:rPr lang="en-CA" altLang="en-US" sz="1800"/>
              <a:t>Added by Club Administrator</a:t>
            </a:r>
          </a:p>
          <a:p>
            <a:endParaRPr lang="en-CA" altLang="en-US" sz="1800"/>
          </a:p>
          <a:p>
            <a:r>
              <a:rPr lang="en-CA" altLang="en-US" sz="1800"/>
              <a:t>Once added they will be available for team to as call-ups </a:t>
            </a:r>
          </a:p>
          <a:p>
            <a:endParaRPr lang="en-CA" altLang="en-US" sz="1800"/>
          </a:p>
          <a:p>
            <a:r>
              <a:rPr lang="en-CA" altLang="en-US" sz="1800"/>
              <a:t>Once a team has requested PuP, an email will be sent to Club Reps</a:t>
            </a:r>
          </a:p>
          <a:p>
            <a:endParaRPr lang="en-CA" altLang="en-US" sz="1800"/>
          </a:p>
          <a:p>
            <a:r>
              <a:rPr lang="en-CA" altLang="en-US" sz="1800"/>
              <a:t>The club rep will login and approve or decline the PuP-</a:t>
            </a:r>
            <a:r>
              <a:rPr lang="en-CA" altLang="en-US" sz="1800" b="1"/>
              <a:t>some clubs have internal rules for approval; the league will not approve PuP’s</a:t>
            </a:r>
          </a:p>
          <a:p>
            <a:endParaRPr lang="en-CA" altLang="en-US" sz="1800" b="1"/>
          </a:p>
          <a:p>
            <a:r>
              <a:rPr lang="en-CA" altLang="en-US" sz="1800"/>
              <a:t>If it is approved the player will be printed on the gamesheet and eligible to play</a:t>
            </a:r>
          </a:p>
          <a:p>
            <a:endParaRPr lang="en-CA" altLang="en-US"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CA" altLang="en-US"/>
              <a:t>Playing Up Permits</a:t>
            </a:r>
          </a:p>
        </p:txBody>
      </p:sp>
      <p:pic>
        <p:nvPicPr>
          <p:cNvPr id="286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b="6129"/>
          <a:stretch>
            <a:fillRect/>
          </a:stretch>
        </p:blipFill>
        <p:spPr>
          <a:xfrm>
            <a:off x="271463" y="1323975"/>
            <a:ext cx="8543925" cy="50609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altLang="en-US"/>
              <a:t>Agenda</a:t>
            </a:r>
          </a:p>
        </p:txBody>
      </p:sp>
      <p:sp>
        <p:nvSpPr>
          <p:cNvPr id="3" name="Content Placeholder 2"/>
          <p:cNvSpPr>
            <a:spLocks noGrp="1"/>
          </p:cNvSpPr>
          <p:nvPr>
            <p:ph idx="1"/>
          </p:nvPr>
        </p:nvSpPr>
        <p:spPr/>
        <p:txBody>
          <a:bodyPr/>
          <a:lstStyle/>
          <a:p>
            <a:pPr>
              <a:defRPr/>
            </a:pPr>
            <a:r>
              <a:rPr lang="en-CA" dirty="0"/>
              <a:t>Introduction</a:t>
            </a:r>
          </a:p>
          <a:p>
            <a:pPr>
              <a:defRPr/>
            </a:pPr>
            <a:r>
              <a:rPr lang="en-CA" dirty="0"/>
              <a:t>Communications</a:t>
            </a:r>
          </a:p>
          <a:p>
            <a:pPr>
              <a:defRPr/>
            </a:pPr>
            <a:r>
              <a:rPr lang="en-CA" dirty="0"/>
              <a:t>Schedules</a:t>
            </a:r>
          </a:p>
          <a:p>
            <a:pPr>
              <a:defRPr/>
            </a:pPr>
            <a:r>
              <a:rPr lang="en-CA" dirty="0"/>
              <a:t>Team Section- Website</a:t>
            </a:r>
          </a:p>
          <a:p>
            <a:pPr>
              <a:defRPr/>
            </a:pPr>
            <a:r>
              <a:rPr lang="en-CA" dirty="0"/>
              <a:t>Unlimited Rosters</a:t>
            </a:r>
          </a:p>
          <a:p>
            <a:pPr>
              <a:defRPr/>
            </a:pPr>
            <a:r>
              <a:rPr lang="en-CA" dirty="0"/>
              <a:t>Discipline</a:t>
            </a:r>
          </a:p>
          <a:p>
            <a:pPr>
              <a:defRPr/>
            </a:pPr>
            <a:r>
              <a:rPr lang="en-CA" dirty="0"/>
              <a:t>Retreat Line </a:t>
            </a:r>
          </a:p>
          <a:p>
            <a:pPr>
              <a:defRPr/>
            </a:pPr>
            <a:r>
              <a:rPr lang="en-CA" dirty="0"/>
              <a:t>Questions</a:t>
            </a:r>
          </a:p>
          <a:p>
            <a:pPr marL="0" indent="0">
              <a:buFontTx/>
              <a:buNone/>
              <a:defRPr/>
            </a:pPr>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CA" altLang="en-US"/>
              <a:t>Playing Up Permits</a:t>
            </a:r>
          </a:p>
        </p:txBody>
      </p:sp>
      <p:pic>
        <p:nvPicPr>
          <p:cNvPr id="296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25121" t="35345" r="46465" b="46187"/>
          <a:stretch>
            <a:fillRect/>
          </a:stretch>
        </p:blipFill>
        <p:spPr>
          <a:xfrm>
            <a:off x="695325" y="2420938"/>
            <a:ext cx="5992813" cy="2189162"/>
          </a:xfrm>
        </p:spPr>
      </p:pic>
      <p:sp>
        <p:nvSpPr>
          <p:cNvPr id="29700" name="TextBox 4"/>
          <p:cNvSpPr txBox="1">
            <a:spLocks noChangeArrowheads="1"/>
          </p:cNvSpPr>
          <p:nvPr/>
        </p:nvSpPr>
        <p:spPr bwMode="auto">
          <a:xfrm>
            <a:off x="592138" y="1609725"/>
            <a:ext cx="319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CA" altLang="en-US"/>
              <a:t>House League Selection</a:t>
            </a:r>
          </a:p>
        </p:txBody>
      </p:sp>
      <p:sp>
        <p:nvSpPr>
          <p:cNvPr id="29701" name="TextBox 5"/>
          <p:cNvSpPr txBox="1">
            <a:spLocks noChangeArrowheads="1"/>
          </p:cNvSpPr>
          <p:nvPr/>
        </p:nvSpPr>
        <p:spPr bwMode="auto">
          <a:xfrm>
            <a:off x="592138" y="5051425"/>
            <a:ext cx="69548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CA" altLang="en-US"/>
              <a:t>Click next</a:t>
            </a:r>
          </a:p>
          <a:p>
            <a:pPr>
              <a:buFont typeface="Arial" panose="020B0604020202020204" pitchFamily="34" charset="0"/>
              <a:buChar char="•"/>
            </a:pPr>
            <a:r>
              <a:rPr lang="en-CA" altLang="en-US"/>
              <a:t>In the next window, click Submit and an email will be sent to the Club Rep</a:t>
            </a:r>
          </a:p>
        </p:txBody>
      </p:sp>
      <p:sp>
        <p:nvSpPr>
          <p:cNvPr id="29702" name="Rectangle 6"/>
          <p:cNvSpPr>
            <a:spLocks noChangeArrowheads="1"/>
          </p:cNvSpPr>
          <p:nvPr/>
        </p:nvSpPr>
        <p:spPr bwMode="auto">
          <a:xfrm>
            <a:off x="2446338" y="3592513"/>
            <a:ext cx="992187" cy="2587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CA"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CA" altLang="en-US"/>
              <a:t>Playing Up Permits</a:t>
            </a:r>
          </a:p>
        </p:txBody>
      </p:sp>
      <p:pic>
        <p:nvPicPr>
          <p:cNvPr id="307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1761" r="13010" b="6335"/>
          <a:stretch>
            <a:fillRect/>
          </a:stretch>
        </p:blipFill>
        <p:spPr>
          <a:xfrm>
            <a:off x="674688" y="1873250"/>
            <a:ext cx="7699375" cy="4618038"/>
          </a:xfrm>
        </p:spPr>
      </p:pic>
      <p:sp>
        <p:nvSpPr>
          <p:cNvPr id="30724" name="Oval 4"/>
          <p:cNvSpPr>
            <a:spLocks noChangeArrowheads="1"/>
          </p:cNvSpPr>
          <p:nvPr/>
        </p:nvSpPr>
        <p:spPr bwMode="auto">
          <a:xfrm>
            <a:off x="1982788" y="4997450"/>
            <a:ext cx="5414962" cy="7366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CA" altLang="en-US"/>
          </a:p>
        </p:txBody>
      </p:sp>
      <p:sp>
        <p:nvSpPr>
          <p:cNvPr id="30725" name="TextBox 5"/>
          <p:cNvSpPr txBox="1">
            <a:spLocks noChangeArrowheads="1"/>
          </p:cNvSpPr>
          <p:nvPr/>
        </p:nvSpPr>
        <p:spPr bwMode="auto">
          <a:xfrm>
            <a:off x="1030288" y="1416050"/>
            <a:ext cx="6491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CA" altLang="en-US"/>
              <a:t>The approval status is displayed for the coach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CA" altLang="en-US"/>
              <a:t>Playing Up Permits</a:t>
            </a:r>
          </a:p>
        </p:txBody>
      </p:sp>
      <p:pic>
        <p:nvPicPr>
          <p:cNvPr id="317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b="5688"/>
          <a:stretch>
            <a:fillRect/>
          </a:stretch>
        </p:blipFill>
        <p:spPr>
          <a:xfrm>
            <a:off x="1020763" y="2151063"/>
            <a:ext cx="7905750" cy="4192587"/>
          </a:xfrm>
        </p:spPr>
      </p:pic>
      <p:pic>
        <p:nvPicPr>
          <p:cNvPr id="3174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700338"/>
            <a:ext cx="6477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5"/>
          <p:cNvSpPr txBox="1">
            <a:spLocks noChangeArrowheads="1"/>
          </p:cNvSpPr>
          <p:nvPr/>
        </p:nvSpPr>
        <p:spPr bwMode="auto">
          <a:xfrm>
            <a:off x="1219200" y="1622425"/>
            <a:ext cx="4846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a:t>Game Sheets will List Play up Players</a:t>
            </a:r>
          </a:p>
        </p:txBody>
      </p:sp>
      <p:sp>
        <p:nvSpPr>
          <p:cNvPr id="31750" name="Oval 6"/>
          <p:cNvSpPr>
            <a:spLocks noChangeArrowheads="1"/>
          </p:cNvSpPr>
          <p:nvPr/>
        </p:nvSpPr>
        <p:spPr bwMode="auto">
          <a:xfrm>
            <a:off x="1020763" y="3481388"/>
            <a:ext cx="4648200" cy="566737"/>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CA" altLang="en-US"/>
          </a:p>
        </p:txBody>
      </p:sp>
      <p:pic>
        <p:nvPicPr>
          <p:cNvPr id="3175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47625"/>
            <a:ext cx="94456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ctrTitle"/>
          </p:nvPr>
        </p:nvSpPr>
        <p:spPr>
          <a:xfrm>
            <a:off x="4568825" y="3348038"/>
            <a:ext cx="2514600" cy="515937"/>
          </a:xfrm>
        </p:spPr>
        <p:txBody>
          <a:bodyPr/>
          <a:lstStyle/>
          <a:p>
            <a:r>
              <a:rPr lang="en-CA" altLang="en-US" b="1">
                <a:solidFill>
                  <a:srgbClr val="FF0000"/>
                </a:solidFill>
              </a:rPr>
              <a:t>Game Sheets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CA" altLang="en-US"/>
              <a:t>Game Sheets</a:t>
            </a:r>
          </a:p>
        </p:txBody>
      </p:sp>
      <p:sp>
        <p:nvSpPr>
          <p:cNvPr id="34819" name="Content Placeholder 2"/>
          <p:cNvSpPr>
            <a:spLocks noGrp="1"/>
          </p:cNvSpPr>
          <p:nvPr>
            <p:ph idx="1"/>
          </p:nvPr>
        </p:nvSpPr>
        <p:spPr>
          <a:xfrm>
            <a:off x="306388" y="1374775"/>
            <a:ext cx="8507412" cy="5153025"/>
          </a:xfrm>
        </p:spPr>
        <p:txBody>
          <a:bodyPr/>
          <a:lstStyle/>
          <a:p>
            <a:pPr>
              <a:spcAft>
                <a:spcPts val="600"/>
              </a:spcAft>
            </a:pPr>
            <a:r>
              <a:rPr lang="en-CA" altLang="en-US" sz="1800"/>
              <a:t>Before each game you have to create a set of 3 game sheets</a:t>
            </a:r>
          </a:p>
          <a:p>
            <a:pPr>
              <a:spcAft>
                <a:spcPts val="600"/>
              </a:spcAft>
            </a:pPr>
            <a:r>
              <a:rPr lang="en-CA" altLang="en-US" sz="1800"/>
              <a:t>These are only available via the website</a:t>
            </a:r>
          </a:p>
          <a:p>
            <a:pPr>
              <a:spcAft>
                <a:spcPts val="600"/>
              </a:spcAft>
            </a:pPr>
            <a:r>
              <a:rPr lang="en-CA" altLang="en-US" sz="1800"/>
              <a:t>The game sheet is an official document of the game so please </a:t>
            </a:r>
            <a:r>
              <a:rPr lang="en-CA" altLang="en-US" sz="1800" b="1"/>
              <a:t>ensure you complete the form accurately and completely,</a:t>
            </a:r>
            <a:r>
              <a:rPr lang="en-CA" altLang="en-US" sz="1800"/>
              <a:t> and make sure the referee also completes their section accurately.</a:t>
            </a:r>
          </a:p>
          <a:p>
            <a:pPr>
              <a:spcAft>
                <a:spcPts val="600"/>
              </a:spcAft>
            </a:pPr>
            <a:r>
              <a:rPr lang="en-CA" altLang="en-US" sz="1800"/>
              <a:t>Initial having done card check</a:t>
            </a:r>
          </a:p>
          <a:p>
            <a:pPr>
              <a:spcAft>
                <a:spcPts val="600"/>
              </a:spcAft>
            </a:pPr>
            <a:r>
              <a:rPr lang="en-CA" altLang="en-US" sz="1800" b="1" u="sng"/>
              <a:t>ALL </a:t>
            </a:r>
            <a:r>
              <a:rPr lang="en-CA" altLang="en-US" sz="1800"/>
              <a:t>bench staff shall sign the game sheets</a:t>
            </a:r>
          </a:p>
          <a:p>
            <a:pPr>
              <a:spcAft>
                <a:spcPts val="600"/>
              </a:spcAft>
            </a:pPr>
            <a:r>
              <a:rPr lang="en-CA" altLang="en-US" sz="1800"/>
              <a:t>If staff or players are not on the game sheet they cannot be on the bench</a:t>
            </a:r>
          </a:p>
          <a:p>
            <a:pPr>
              <a:spcAft>
                <a:spcPts val="600"/>
              </a:spcAft>
            </a:pPr>
            <a:r>
              <a:rPr lang="en-CA" altLang="en-US" sz="1800"/>
              <a:t>If players or bench staff are absent, please cross them off the game sheet</a:t>
            </a:r>
          </a:p>
          <a:p>
            <a:pPr>
              <a:spcAft>
                <a:spcPts val="600"/>
              </a:spcAft>
            </a:pPr>
            <a:r>
              <a:rPr lang="en-CA" altLang="en-US" sz="1800"/>
              <a:t>Give the game sheets to the referee at least 15 minutes before kickoff.</a:t>
            </a:r>
          </a:p>
          <a:p>
            <a:pPr>
              <a:spcAft>
                <a:spcPts val="600"/>
              </a:spcAft>
            </a:pPr>
            <a:endParaRPr lang="en-CA" altLang="en-US"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altLang="en-US"/>
              <a:t>Game sheets- Select the Players</a:t>
            </a:r>
          </a:p>
        </p:txBody>
      </p:sp>
      <p:sp>
        <p:nvSpPr>
          <p:cNvPr id="35843" name="Content Placeholder 2"/>
          <p:cNvSpPr>
            <a:spLocks noGrp="1"/>
          </p:cNvSpPr>
          <p:nvPr>
            <p:ph idx="1"/>
          </p:nvPr>
        </p:nvSpPr>
        <p:spPr>
          <a:xfrm>
            <a:off x="206375" y="3914775"/>
            <a:ext cx="8767763" cy="2563813"/>
          </a:xfrm>
        </p:spPr>
        <p:txBody>
          <a:bodyPr/>
          <a:lstStyle/>
          <a:p>
            <a:r>
              <a:rPr lang="en-CA" altLang="en-US" sz="1800"/>
              <a:t>Select players for the game sheet</a:t>
            </a:r>
          </a:p>
          <a:p>
            <a:endParaRPr lang="en-CA" altLang="en-US" sz="1800"/>
          </a:p>
          <a:p>
            <a:r>
              <a:rPr lang="en-CA" altLang="en-US" sz="1800"/>
              <a:t>Note: PuP player will now be shown</a:t>
            </a:r>
          </a:p>
          <a:p>
            <a:endParaRPr lang="en-CA" altLang="en-US" sz="1800"/>
          </a:p>
          <a:p>
            <a:r>
              <a:rPr lang="en-CA" altLang="en-US" sz="1800"/>
              <a:t>If you do not require the PuP you will need to go to the PuP page and delete them</a:t>
            </a:r>
          </a:p>
          <a:p>
            <a:endParaRPr lang="en-CA" altLang="en-US" sz="1800"/>
          </a:p>
          <a:p>
            <a:r>
              <a:rPr lang="en-CA" altLang="en-US" sz="1800" b="1"/>
              <a:t>DO NOT add  PuP to your </a:t>
            </a:r>
            <a:r>
              <a:rPr lang="en-CA" altLang="en-US" sz="1800" b="1" u="sng"/>
              <a:t>roster</a:t>
            </a:r>
          </a:p>
        </p:txBody>
      </p:sp>
      <p:pic>
        <p:nvPicPr>
          <p:cNvPr id="35844" name="Picture 3"/>
          <p:cNvPicPr>
            <a:picLocks noChangeAspect="1"/>
          </p:cNvPicPr>
          <p:nvPr/>
        </p:nvPicPr>
        <p:blipFill>
          <a:blip r:embed="rId2">
            <a:extLst>
              <a:ext uri="{28A0092B-C50C-407E-A947-70E740481C1C}">
                <a14:useLocalDpi xmlns:a14="http://schemas.microsoft.com/office/drawing/2010/main" val="0"/>
              </a:ext>
            </a:extLst>
          </a:blip>
          <a:srcRect l="24956" t="13069" r="27432" b="53613"/>
          <a:stretch>
            <a:fillRect/>
          </a:stretch>
        </p:blipFill>
        <p:spPr bwMode="auto">
          <a:xfrm>
            <a:off x="1751013" y="1258888"/>
            <a:ext cx="5357812"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CA" altLang="en-US"/>
              <a:t>Game sheet- Select the Staff</a:t>
            </a:r>
          </a:p>
        </p:txBody>
      </p:sp>
      <p:sp>
        <p:nvSpPr>
          <p:cNvPr id="36867" name="Content Placeholder 2"/>
          <p:cNvSpPr>
            <a:spLocks noGrp="1"/>
          </p:cNvSpPr>
          <p:nvPr>
            <p:ph idx="1"/>
          </p:nvPr>
        </p:nvSpPr>
        <p:spPr>
          <a:xfrm>
            <a:off x="327025" y="1390650"/>
            <a:ext cx="8737600" cy="3975100"/>
          </a:xfrm>
        </p:spPr>
        <p:txBody>
          <a:bodyPr/>
          <a:lstStyle/>
          <a:p>
            <a:r>
              <a:rPr lang="en-CA" altLang="en-US" sz="1800"/>
              <a:t>Only 4 staff can be on the game sheet and on the bench</a:t>
            </a:r>
          </a:p>
          <a:p>
            <a:endParaRPr lang="en-CA" altLang="en-US" sz="1800"/>
          </a:p>
          <a:p>
            <a:r>
              <a:rPr lang="en-CA" altLang="en-US" sz="1800"/>
              <a:t>However, You can have more than 4 staff sign up for your team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ctrTitle"/>
          </p:nvPr>
        </p:nvSpPr>
        <p:spPr>
          <a:xfrm>
            <a:off x="3243263" y="2878138"/>
            <a:ext cx="5172075" cy="1217612"/>
          </a:xfrm>
        </p:spPr>
        <p:txBody>
          <a:bodyPr/>
          <a:lstStyle/>
          <a:p>
            <a:pPr algn="ctr"/>
            <a:r>
              <a:rPr lang="en-CA" altLang="en-US" b="1">
                <a:solidFill>
                  <a:srgbClr val="FF0000"/>
                </a:solidFill>
              </a:rPr>
              <a:t>District Development- </a:t>
            </a:r>
            <a:br>
              <a:rPr lang="en-CA" altLang="en-US" b="1">
                <a:solidFill>
                  <a:srgbClr val="FF0000"/>
                </a:solidFill>
              </a:rPr>
            </a:br>
            <a:r>
              <a:rPr lang="en-CA" altLang="en-US" b="1">
                <a:solidFill>
                  <a:srgbClr val="FF0000"/>
                </a:solidFill>
              </a:rPr>
              <a:t>Unlimited Rosters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CA" altLang="en-US"/>
              <a:t>Unlimited Rosters- Input</a:t>
            </a:r>
          </a:p>
        </p:txBody>
      </p:sp>
      <p:sp>
        <p:nvSpPr>
          <p:cNvPr id="38915" name="Content Placeholder 2"/>
          <p:cNvSpPr>
            <a:spLocks noGrp="1"/>
          </p:cNvSpPr>
          <p:nvPr>
            <p:ph idx="1"/>
          </p:nvPr>
        </p:nvSpPr>
        <p:spPr>
          <a:xfrm>
            <a:off x="319088" y="1365250"/>
            <a:ext cx="8453437" cy="3975100"/>
          </a:xfrm>
        </p:spPr>
        <p:txBody>
          <a:bodyPr/>
          <a:lstStyle/>
          <a:p>
            <a:r>
              <a:rPr lang="en-CA" altLang="en-US" sz="1800"/>
              <a:t>All players in the U9-U12 age groups must be input but a Club Administrator through the Club section of the website</a:t>
            </a:r>
          </a:p>
          <a:p>
            <a:endParaRPr lang="en-CA" altLang="en-US" sz="1800"/>
          </a:p>
          <a:p>
            <a:r>
              <a:rPr lang="en-CA" altLang="en-US" sz="1800"/>
              <a:t>Number of games players have played will be tracked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CA" altLang="en-US"/>
              <a:t>Team View- Generate Game Sheet</a:t>
            </a:r>
          </a:p>
        </p:txBody>
      </p:sp>
      <p:sp>
        <p:nvSpPr>
          <p:cNvPr id="39939" name="Content Placeholder 2"/>
          <p:cNvSpPr>
            <a:spLocks noGrp="1"/>
          </p:cNvSpPr>
          <p:nvPr>
            <p:ph idx="1"/>
          </p:nvPr>
        </p:nvSpPr>
        <p:spPr>
          <a:xfrm>
            <a:off x="355600" y="1357313"/>
            <a:ext cx="3851275" cy="3975100"/>
          </a:xfrm>
        </p:spPr>
        <p:txBody>
          <a:bodyPr/>
          <a:lstStyle/>
          <a:p>
            <a:r>
              <a:rPr lang="en-CA" altLang="en-US" sz="1800"/>
              <a:t>Teams Generate Game Sheet as they normally would</a:t>
            </a:r>
          </a:p>
        </p:txBody>
      </p:sp>
      <p:pic>
        <p:nvPicPr>
          <p:cNvPr id="39940" name="Picture 3"/>
          <p:cNvPicPr>
            <a:picLocks noChangeAspect="1"/>
          </p:cNvPicPr>
          <p:nvPr/>
        </p:nvPicPr>
        <p:blipFill>
          <a:blip r:embed="rId2">
            <a:extLst>
              <a:ext uri="{28A0092B-C50C-407E-A947-70E740481C1C}">
                <a14:useLocalDpi xmlns:a14="http://schemas.microsoft.com/office/drawing/2010/main" val="0"/>
              </a:ext>
            </a:extLst>
          </a:blip>
          <a:srcRect l="12189" t="-175" r="27432" b="40317"/>
          <a:stretch>
            <a:fillRect/>
          </a:stretch>
        </p:blipFill>
        <p:spPr bwMode="auto">
          <a:xfrm>
            <a:off x="1400175" y="1958975"/>
            <a:ext cx="7010400"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51013" y="274638"/>
            <a:ext cx="6935787" cy="677862"/>
          </a:xfrm>
        </p:spPr>
        <p:txBody>
          <a:bodyPr/>
          <a:lstStyle/>
          <a:p>
            <a:r>
              <a:rPr lang="en-CA" altLang="en-US"/>
              <a:t>Communication Model</a:t>
            </a:r>
          </a:p>
        </p:txBody>
      </p:sp>
      <p:sp>
        <p:nvSpPr>
          <p:cNvPr id="11267" name="Text Placeholder 3"/>
          <p:cNvSpPr>
            <a:spLocks noGrp="1"/>
          </p:cNvSpPr>
          <p:nvPr>
            <p:ph type="body" idx="1"/>
          </p:nvPr>
        </p:nvSpPr>
        <p:spPr>
          <a:xfrm>
            <a:off x="457200" y="1287463"/>
            <a:ext cx="4040188" cy="639762"/>
          </a:xfrm>
        </p:spPr>
        <p:txBody>
          <a:bodyPr/>
          <a:lstStyle/>
          <a:p>
            <a:r>
              <a:rPr lang="en-CA" altLang="en-US"/>
              <a:t>Inbound</a:t>
            </a:r>
          </a:p>
        </p:txBody>
      </p:sp>
      <p:sp>
        <p:nvSpPr>
          <p:cNvPr id="11268" name="Content Placeholder 2"/>
          <p:cNvSpPr>
            <a:spLocks noGrp="1"/>
          </p:cNvSpPr>
          <p:nvPr>
            <p:ph sz="half" idx="2"/>
          </p:nvPr>
        </p:nvSpPr>
        <p:spPr>
          <a:xfrm>
            <a:off x="457200" y="1927225"/>
            <a:ext cx="4040188" cy="2979738"/>
          </a:xfrm>
        </p:spPr>
        <p:txBody>
          <a:bodyPr/>
          <a:lstStyle/>
          <a:p>
            <a:r>
              <a:rPr lang="en-CA" altLang="en-US" sz="1600"/>
              <a:t>Parents &amp; Players</a:t>
            </a:r>
          </a:p>
          <a:p>
            <a:endParaRPr lang="en-CA" altLang="en-US" sz="1600"/>
          </a:p>
          <a:p>
            <a:r>
              <a:rPr lang="en-CA" altLang="en-US" sz="1600"/>
              <a:t>Team Officials</a:t>
            </a:r>
          </a:p>
          <a:p>
            <a:endParaRPr lang="en-CA" altLang="en-US" sz="1600"/>
          </a:p>
          <a:p>
            <a:r>
              <a:rPr lang="en-CA" altLang="en-US" sz="1600"/>
              <a:t>Club Rep</a:t>
            </a:r>
          </a:p>
          <a:p>
            <a:endParaRPr lang="en-CA" altLang="en-US" sz="1600"/>
          </a:p>
          <a:p>
            <a:r>
              <a:rPr lang="en-CA" altLang="en-US" sz="1600"/>
              <a:t>General Manager</a:t>
            </a:r>
          </a:p>
          <a:p>
            <a:endParaRPr lang="en-CA" altLang="en-US" sz="1600"/>
          </a:p>
          <a:p>
            <a:r>
              <a:rPr lang="en-CA" altLang="en-US" sz="1600"/>
              <a:t>Directors</a:t>
            </a:r>
          </a:p>
        </p:txBody>
      </p:sp>
      <p:sp>
        <p:nvSpPr>
          <p:cNvPr id="11269" name="Text Placeholder 4"/>
          <p:cNvSpPr>
            <a:spLocks noGrp="1"/>
          </p:cNvSpPr>
          <p:nvPr>
            <p:ph type="body" sz="quarter" idx="3"/>
          </p:nvPr>
        </p:nvSpPr>
        <p:spPr>
          <a:xfrm>
            <a:off x="4654550" y="1287463"/>
            <a:ext cx="4041775" cy="639762"/>
          </a:xfrm>
        </p:spPr>
        <p:txBody>
          <a:bodyPr/>
          <a:lstStyle/>
          <a:p>
            <a:r>
              <a:rPr lang="en-CA" altLang="en-US"/>
              <a:t>Outbound</a:t>
            </a:r>
          </a:p>
        </p:txBody>
      </p:sp>
      <p:sp>
        <p:nvSpPr>
          <p:cNvPr id="11270" name="Content Placeholder 5"/>
          <p:cNvSpPr>
            <a:spLocks noGrp="1"/>
          </p:cNvSpPr>
          <p:nvPr>
            <p:ph sz="quarter" idx="4"/>
          </p:nvPr>
        </p:nvSpPr>
        <p:spPr>
          <a:xfrm>
            <a:off x="4645025" y="1927225"/>
            <a:ext cx="4498975" cy="2413000"/>
          </a:xfrm>
        </p:spPr>
        <p:txBody>
          <a:bodyPr/>
          <a:lstStyle/>
          <a:p>
            <a:r>
              <a:rPr lang="en-CA" altLang="en-US" sz="1600"/>
              <a:t>Directors</a:t>
            </a:r>
          </a:p>
          <a:p>
            <a:endParaRPr lang="en-CA" altLang="en-US" sz="1600"/>
          </a:p>
          <a:p>
            <a:r>
              <a:rPr lang="en-CA" altLang="en-US" sz="1600"/>
              <a:t>General Manager</a:t>
            </a:r>
          </a:p>
          <a:p>
            <a:endParaRPr lang="en-CA" altLang="en-US" sz="1600"/>
          </a:p>
          <a:p>
            <a:r>
              <a:rPr lang="en-CA" altLang="en-US" sz="1600"/>
              <a:t>Coach (cc Club rep/president)</a:t>
            </a:r>
          </a:p>
          <a:p>
            <a:endParaRPr lang="en-CA" altLang="en-US" sz="1600"/>
          </a:p>
          <a:p>
            <a:r>
              <a:rPr lang="en-CA" altLang="en-US" sz="1600"/>
              <a:t>Parents &amp; Players</a:t>
            </a:r>
          </a:p>
        </p:txBody>
      </p:sp>
      <p:sp>
        <p:nvSpPr>
          <p:cNvPr id="11271" name="Down Arrow 6"/>
          <p:cNvSpPr>
            <a:spLocks noChangeArrowheads="1"/>
          </p:cNvSpPr>
          <p:nvPr/>
        </p:nvSpPr>
        <p:spPr bwMode="auto">
          <a:xfrm>
            <a:off x="1268413" y="2201863"/>
            <a:ext cx="257175" cy="401637"/>
          </a:xfrm>
          <a:prstGeom prst="downArrow">
            <a:avLst>
              <a:gd name="adj1" fmla="val 50000"/>
              <a:gd name="adj2" fmla="val 50069"/>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CA" altLang="en-US" sz="1200"/>
          </a:p>
        </p:txBody>
      </p:sp>
      <p:sp>
        <p:nvSpPr>
          <p:cNvPr id="11272" name="Down Arrow 13"/>
          <p:cNvSpPr>
            <a:spLocks noChangeArrowheads="1"/>
          </p:cNvSpPr>
          <p:nvPr/>
        </p:nvSpPr>
        <p:spPr bwMode="auto">
          <a:xfrm>
            <a:off x="1268413" y="2876550"/>
            <a:ext cx="257175" cy="403225"/>
          </a:xfrm>
          <a:prstGeom prst="downArrow">
            <a:avLst>
              <a:gd name="adj1" fmla="val 50000"/>
              <a:gd name="adj2" fmla="val 50267"/>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CA" altLang="en-US" sz="1200"/>
          </a:p>
        </p:txBody>
      </p:sp>
      <p:sp>
        <p:nvSpPr>
          <p:cNvPr id="11273" name="Down Arrow 14"/>
          <p:cNvSpPr>
            <a:spLocks noChangeArrowheads="1"/>
          </p:cNvSpPr>
          <p:nvPr/>
        </p:nvSpPr>
        <p:spPr bwMode="auto">
          <a:xfrm>
            <a:off x="1268413" y="3516313"/>
            <a:ext cx="257175" cy="403225"/>
          </a:xfrm>
          <a:prstGeom prst="downArrow">
            <a:avLst>
              <a:gd name="adj1" fmla="val 50000"/>
              <a:gd name="adj2" fmla="val 50267"/>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CA" altLang="en-US" sz="1200"/>
          </a:p>
        </p:txBody>
      </p:sp>
      <p:sp>
        <p:nvSpPr>
          <p:cNvPr id="11274" name="Down Arrow 15"/>
          <p:cNvSpPr>
            <a:spLocks noChangeArrowheads="1"/>
          </p:cNvSpPr>
          <p:nvPr/>
        </p:nvSpPr>
        <p:spPr bwMode="auto">
          <a:xfrm>
            <a:off x="1268413" y="4178300"/>
            <a:ext cx="257175" cy="401638"/>
          </a:xfrm>
          <a:prstGeom prst="downArrow">
            <a:avLst>
              <a:gd name="adj1" fmla="val 50000"/>
              <a:gd name="adj2" fmla="val 50069"/>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CA" altLang="en-US" sz="1200"/>
          </a:p>
        </p:txBody>
      </p:sp>
      <p:sp>
        <p:nvSpPr>
          <p:cNvPr id="11275" name="Down Arrow 16"/>
          <p:cNvSpPr>
            <a:spLocks noChangeArrowheads="1"/>
          </p:cNvSpPr>
          <p:nvPr/>
        </p:nvSpPr>
        <p:spPr bwMode="auto">
          <a:xfrm>
            <a:off x="5219700" y="2201863"/>
            <a:ext cx="257175" cy="401637"/>
          </a:xfrm>
          <a:prstGeom prst="downArrow">
            <a:avLst>
              <a:gd name="adj1" fmla="val 50000"/>
              <a:gd name="adj2" fmla="val 50069"/>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CA" altLang="en-US" sz="1200"/>
          </a:p>
        </p:txBody>
      </p:sp>
      <p:sp>
        <p:nvSpPr>
          <p:cNvPr id="11276" name="Down Arrow 17"/>
          <p:cNvSpPr>
            <a:spLocks noChangeArrowheads="1"/>
          </p:cNvSpPr>
          <p:nvPr/>
        </p:nvSpPr>
        <p:spPr bwMode="auto">
          <a:xfrm>
            <a:off x="5219700" y="2876550"/>
            <a:ext cx="257175" cy="403225"/>
          </a:xfrm>
          <a:prstGeom prst="downArrow">
            <a:avLst>
              <a:gd name="adj1" fmla="val 50000"/>
              <a:gd name="adj2" fmla="val 50267"/>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CA" altLang="en-US" sz="1200"/>
          </a:p>
        </p:txBody>
      </p:sp>
      <p:sp>
        <p:nvSpPr>
          <p:cNvPr id="11277" name="Down Arrow 18"/>
          <p:cNvSpPr>
            <a:spLocks noChangeArrowheads="1"/>
          </p:cNvSpPr>
          <p:nvPr/>
        </p:nvSpPr>
        <p:spPr bwMode="auto">
          <a:xfrm>
            <a:off x="5219700" y="3552825"/>
            <a:ext cx="257175" cy="401638"/>
          </a:xfrm>
          <a:prstGeom prst="downArrow">
            <a:avLst>
              <a:gd name="adj1" fmla="val 50000"/>
              <a:gd name="adj2" fmla="val 50069"/>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CA" altLang="en-US" sz="1200"/>
          </a:p>
        </p:txBody>
      </p:sp>
      <p:sp>
        <p:nvSpPr>
          <p:cNvPr id="11278" name="TextBox 20"/>
          <p:cNvSpPr txBox="1">
            <a:spLocks noChangeArrowheads="1"/>
          </p:cNvSpPr>
          <p:nvPr/>
        </p:nvSpPr>
        <p:spPr bwMode="auto">
          <a:xfrm>
            <a:off x="457200" y="5216525"/>
            <a:ext cx="7953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altLang="en-US" b="1">
                <a:solidFill>
                  <a:srgbClr val="FF0000"/>
                </a:solidFill>
              </a:rPr>
              <a:t>Questions, Complaints, concerns and other matters must be communicated to the appropriate club representative.</a:t>
            </a:r>
          </a:p>
        </p:txBody>
      </p:sp>
      <p:sp>
        <p:nvSpPr>
          <p:cNvPr id="11279" name="TextBox 21"/>
          <p:cNvSpPr txBox="1">
            <a:spLocks noChangeArrowheads="1"/>
          </p:cNvSpPr>
          <p:nvPr/>
        </p:nvSpPr>
        <p:spPr bwMode="auto">
          <a:xfrm>
            <a:off x="457200" y="6040438"/>
            <a:ext cx="7939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b="1"/>
              <a:t>DO NOT RESPOND TO EMAILS FROM THE WEB SITE GENERATOR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CA" altLang="en-US"/>
              <a:t>Choosing Players</a:t>
            </a:r>
          </a:p>
        </p:txBody>
      </p:sp>
      <p:sp>
        <p:nvSpPr>
          <p:cNvPr id="40963" name="Content Placeholder 2"/>
          <p:cNvSpPr>
            <a:spLocks noGrp="1"/>
          </p:cNvSpPr>
          <p:nvPr>
            <p:ph idx="1"/>
          </p:nvPr>
        </p:nvSpPr>
        <p:spPr>
          <a:xfrm>
            <a:off x="5773738" y="1341438"/>
            <a:ext cx="3101975" cy="3975100"/>
          </a:xfrm>
        </p:spPr>
        <p:txBody>
          <a:bodyPr/>
          <a:lstStyle/>
          <a:p>
            <a:pPr>
              <a:spcAft>
                <a:spcPts val="1200"/>
              </a:spcAft>
            </a:pPr>
            <a:r>
              <a:rPr lang="en-CA" altLang="en-US" sz="1800"/>
              <a:t>Choose which players you will have on your game squad</a:t>
            </a:r>
          </a:p>
          <a:p>
            <a:pPr>
              <a:spcAft>
                <a:spcPts val="1200"/>
              </a:spcAft>
            </a:pPr>
            <a:r>
              <a:rPr lang="en-CA" altLang="en-US" sz="1800"/>
              <a:t>Players with an </a:t>
            </a:r>
            <a:r>
              <a:rPr lang="en-CA" altLang="en-US" sz="1800" b="1">
                <a:solidFill>
                  <a:srgbClr val="FF0000"/>
                </a:solidFill>
              </a:rPr>
              <a:t>X </a:t>
            </a:r>
            <a:r>
              <a:rPr lang="en-CA" altLang="en-US" sz="1800"/>
              <a:t>means they are already chosen for a game that night</a:t>
            </a:r>
          </a:p>
          <a:p>
            <a:pPr>
              <a:spcAft>
                <a:spcPts val="1200"/>
              </a:spcAft>
            </a:pPr>
            <a:r>
              <a:rPr lang="en-CA" altLang="en-US" sz="1800"/>
              <a:t>Teams are restricted to 14 players max</a:t>
            </a:r>
          </a:p>
        </p:txBody>
      </p:sp>
      <p:pic>
        <p:nvPicPr>
          <p:cNvPr id="40964" name="Picture 3"/>
          <p:cNvPicPr>
            <a:picLocks noChangeAspect="1"/>
          </p:cNvPicPr>
          <p:nvPr/>
        </p:nvPicPr>
        <p:blipFill>
          <a:blip r:embed="rId2">
            <a:extLst>
              <a:ext uri="{28A0092B-C50C-407E-A947-70E740481C1C}">
                <a14:useLocalDpi xmlns:a14="http://schemas.microsoft.com/office/drawing/2010/main" val="0"/>
              </a:ext>
            </a:extLst>
          </a:blip>
          <a:srcRect l="24867" t="17737" r="27827" b="5325"/>
          <a:stretch>
            <a:fillRect/>
          </a:stretch>
        </p:blipFill>
        <p:spPr bwMode="auto">
          <a:xfrm>
            <a:off x="515938" y="1341438"/>
            <a:ext cx="4919662" cy="5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CA" altLang="en-US"/>
              <a:t>Completing Game Sheet</a:t>
            </a:r>
          </a:p>
        </p:txBody>
      </p:sp>
      <p:pic>
        <p:nvPicPr>
          <p:cNvPr id="419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24867" t="17737" r="27827" b="5325"/>
          <a:stretch>
            <a:fillRect/>
          </a:stretch>
        </p:blipFill>
        <p:spPr>
          <a:xfrm>
            <a:off x="203200" y="1389063"/>
            <a:ext cx="5283200" cy="4830762"/>
          </a:xfrm>
        </p:spPr>
      </p:pic>
      <p:sp>
        <p:nvSpPr>
          <p:cNvPr id="41988" name="Oval 4"/>
          <p:cNvSpPr>
            <a:spLocks noChangeArrowheads="1"/>
          </p:cNvSpPr>
          <p:nvPr/>
        </p:nvSpPr>
        <p:spPr bwMode="auto">
          <a:xfrm>
            <a:off x="203200" y="5370513"/>
            <a:ext cx="5332413" cy="84931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CA" altLang="en-US"/>
          </a:p>
        </p:txBody>
      </p:sp>
      <p:sp>
        <p:nvSpPr>
          <p:cNvPr id="41989" name="TextBox 5"/>
          <p:cNvSpPr txBox="1">
            <a:spLocks noChangeArrowheads="1"/>
          </p:cNvSpPr>
          <p:nvPr/>
        </p:nvSpPr>
        <p:spPr bwMode="auto">
          <a:xfrm>
            <a:off x="5713413" y="1389063"/>
            <a:ext cx="32321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CA" altLang="en-US"/>
              <a:t>Choose which team officials need to appear on the game sheet</a:t>
            </a:r>
          </a:p>
          <a:p>
            <a:pPr>
              <a:buFont typeface="Arial" panose="020B0604020202020204" pitchFamily="34" charset="0"/>
              <a:buChar char="•"/>
            </a:pPr>
            <a:endParaRPr lang="en-CA" altLang="en-US"/>
          </a:p>
          <a:p>
            <a:pPr>
              <a:buFont typeface="Arial" panose="020B0604020202020204" pitchFamily="34" charset="0"/>
              <a:buChar char="•"/>
            </a:pPr>
            <a:r>
              <a:rPr lang="en-CA" altLang="en-US"/>
              <a:t>Click next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CA" altLang="en-US"/>
              <a:t>Game Sheets</a:t>
            </a:r>
          </a:p>
        </p:txBody>
      </p:sp>
      <p:pic>
        <p:nvPicPr>
          <p:cNvPr id="430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1757" t="9996" r="13081" b="5029"/>
          <a:stretch>
            <a:fillRect/>
          </a:stretch>
        </p:blipFill>
        <p:spPr>
          <a:xfrm>
            <a:off x="360363" y="1360488"/>
            <a:ext cx="6194425" cy="4657725"/>
          </a:xfrm>
        </p:spPr>
      </p:pic>
      <p:sp>
        <p:nvSpPr>
          <p:cNvPr id="43012" name="Rectangle 4"/>
          <p:cNvSpPr>
            <a:spLocks noChangeArrowheads="1"/>
          </p:cNvSpPr>
          <p:nvPr/>
        </p:nvSpPr>
        <p:spPr bwMode="auto">
          <a:xfrm>
            <a:off x="1350963" y="3451225"/>
            <a:ext cx="1069975" cy="23812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CA" altLang="en-US"/>
          </a:p>
        </p:txBody>
      </p:sp>
      <p:sp>
        <p:nvSpPr>
          <p:cNvPr id="43013" name="TextBox 5"/>
          <p:cNvSpPr txBox="1">
            <a:spLocks noChangeArrowheads="1"/>
          </p:cNvSpPr>
          <p:nvPr/>
        </p:nvSpPr>
        <p:spPr bwMode="auto">
          <a:xfrm>
            <a:off x="6902450" y="1816100"/>
            <a:ext cx="2022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a:t>Click on create game sheet</a:t>
            </a:r>
          </a:p>
        </p:txBody>
      </p:sp>
      <p:cxnSp>
        <p:nvCxnSpPr>
          <p:cNvPr id="8" name="Straight Arrow Connector 7"/>
          <p:cNvCxnSpPr>
            <a:stCxn id="43013" idx="1"/>
          </p:cNvCxnSpPr>
          <p:nvPr/>
        </p:nvCxnSpPr>
        <p:spPr bwMode="auto">
          <a:xfrm flipH="1">
            <a:off x="2601913" y="2138363"/>
            <a:ext cx="4300537" cy="1441450"/>
          </a:xfrm>
          <a:prstGeom prst="straightConnector1">
            <a:avLst/>
          </a:prstGeom>
          <a:ln>
            <a:solidFill>
              <a:srgbClr val="FF0000"/>
            </a:solidFill>
            <a:headEnd type="none" w="med" len="med"/>
            <a:tailEnd type="triangle"/>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CA" altLang="en-US"/>
              <a:t>Game Sheet</a:t>
            </a:r>
          </a:p>
        </p:txBody>
      </p:sp>
      <p:sp>
        <p:nvSpPr>
          <p:cNvPr id="44035" name="Content Placeholder 2"/>
          <p:cNvSpPr>
            <a:spLocks noGrp="1"/>
          </p:cNvSpPr>
          <p:nvPr>
            <p:ph idx="1"/>
          </p:nvPr>
        </p:nvSpPr>
        <p:spPr>
          <a:xfrm>
            <a:off x="5848350" y="1422400"/>
            <a:ext cx="3122613" cy="3975100"/>
          </a:xfrm>
        </p:spPr>
        <p:txBody>
          <a:bodyPr/>
          <a:lstStyle/>
          <a:p>
            <a:r>
              <a:rPr lang="en-CA" altLang="en-US" sz="1800"/>
              <a:t>Players and their details are now listed</a:t>
            </a:r>
          </a:p>
          <a:p>
            <a:endParaRPr lang="en-CA" altLang="en-US" sz="1800"/>
          </a:p>
          <a:p>
            <a:r>
              <a:rPr lang="en-CA" altLang="en-US" sz="1800"/>
              <a:t>Jersey numbers will have to be entered for each game</a:t>
            </a:r>
          </a:p>
        </p:txBody>
      </p:sp>
      <p:pic>
        <p:nvPicPr>
          <p:cNvPr id="44036" name="Picture 3"/>
          <p:cNvPicPr>
            <a:picLocks noChangeAspect="1"/>
          </p:cNvPicPr>
          <p:nvPr/>
        </p:nvPicPr>
        <p:blipFill>
          <a:blip r:embed="rId2">
            <a:extLst>
              <a:ext uri="{28A0092B-C50C-407E-A947-70E740481C1C}">
                <a14:useLocalDpi xmlns:a14="http://schemas.microsoft.com/office/drawing/2010/main" val="0"/>
              </a:ext>
            </a:extLst>
          </a:blip>
          <a:srcRect b="5338"/>
          <a:stretch>
            <a:fillRect/>
          </a:stretch>
        </p:blipFill>
        <p:spPr bwMode="auto">
          <a:xfrm>
            <a:off x="219075" y="1422400"/>
            <a:ext cx="55372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017713"/>
            <a:ext cx="66198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ctrTitle"/>
          </p:nvPr>
        </p:nvSpPr>
        <p:spPr>
          <a:xfrm>
            <a:off x="4551363" y="2749550"/>
            <a:ext cx="2930525" cy="1217613"/>
          </a:xfrm>
        </p:spPr>
        <p:txBody>
          <a:bodyPr/>
          <a:lstStyle/>
          <a:p>
            <a:r>
              <a:rPr lang="en-CA" altLang="en-US" b="1">
                <a:solidFill>
                  <a:srgbClr val="FF0000"/>
                </a:solidFill>
              </a:rPr>
              <a:t>Player Book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CA" altLang="en-US"/>
              <a:t>Player Book Inspections</a:t>
            </a:r>
          </a:p>
        </p:txBody>
      </p:sp>
      <p:sp>
        <p:nvSpPr>
          <p:cNvPr id="46083" name="Content Placeholder 2"/>
          <p:cNvSpPr>
            <a:spLocks noGrp="1"/>
          </p:cNvSpPr>
          <p:nvPr>
            <p:ph idx="1"/>
          </p:nvPr>
        </p:nvSpPr>
        <p:spPr>
          <a:xfrm>
            <a:off x="311150" y="1357313"/>
            <a:ext cx="8585200" cy="3975100"/>
          </a:xfrm>
        </p:spPr>
        <p:txBody>
          <a:bodyPr/>
          <a:lstStyle/>
          <a:p>
            <a:pPr>
              <a:spcAft>
                <a:spcPts val="1200"/>
              </a:spcAft>
            </a:pPr>
            <a:r>
              <a:rPr lang="en-CA" altLang="en-US" sz="1800" dirty="0"/>
              <a:t>Player book inspections are </a:t>
            </a:r>
            <a:r>
              <a:rPr lang="en-CA" altLang="en-US" sz="1800" b="1" u="sng" dirty="0"/>
              <a:t>NOT</a:t>
            </a:r>
            <a:r>
              <a:rPr lang="en-CA" altLang="en-US" sz="1800" dirty="0"/>
              <a:t> optional and </a:t>
            </a:r>
            <a:r>
              <a:rPr lang="en-CA" altLang="en-US" sz="1800" b="1" u="sng" dirty="0"/>
              <a:t>MUST </a:t>
            </a:r>
            <a:r>
              <a:rPr lang="en-CA" altLang="en-US" sz="1800" dirty="0"/>
              <a:t>be carried out before kick off of every game</a:t>
            </a:r>
          </a:p>
          <a:p>
            <a:pPr>
              <a:spcAft>
                <a:spcPts val="1200"/>
              </a:spcAft>
            </a:pPr>
            <a:r>
              <a:rPr lang="en-CA" altLang="en-US" sz="1800" dirty="0"/>
              <a:t>If a player does not have their Player Book, they are ineligible to play</a:t>
            </a:r>
          </a:p>
          <a:p>
            <a:pPr>
              <a:spcAft>
                <a:spcPts val="1200"/>
              </a:spcAft>
            </a:pPr>
            <a:r>
              <a:rPr lang="en-CA" altLang="en-US" sz="1800" dirty="0"/>
              <a:t>Any issues, have the referee mark them on the game sheet, make sure you get a copy at the end of the game, scan and email it to </a:t>
            </a:r>
            <a:r>
              <a:rPr lang="en-CA" altLang="en-US" sz="1800" dirty="0">
                <a:hlinkClick r:id="rId2"/>
              </a:rPr>
              <a:t>sosasoccer@bell.net</a:t>
            </a:r>
            <a:r>
              <a:rPr lang="en-CA" altLang="en-US" sz="1800" dirty="0"/>
              <a:t> or it can be dropped off at the District Office</a:t>
            </a:r>
          </a:p>
          <a:p>
            <a:pPr>
              <a:spcAft>
                <a:spcPts val="1200"/>
              </a:spcAft>
            </a:pPr>
            <a:r>
              <a:rPr lang="en-CA" altLang="en-US" sz="1800" dirty="0"/>
              <a:t>You cannot stop a player from playing, however, issues noted on the game sheet will be investigated by the SOSA League and will lead to discipline as required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CA" altLang="en-US"/>
              <a:t>Team Staff Id Cards</a:t>
            </a:r>
          </a:p>
        </p:txBody>
      </p:sp>
      <p:sp>
        <p:nvSpPr>
          <p:cNvPr id="47107" name="Content Placeholder 2"/>
          <p:cNvSpPr>
            <a:spLocks noGrp="1"/>
          </p:cNvSpPr>
          <p:nvPr>
            <p:ph idx="1"/>
          </p:nvPr>
        </p:nvSpPr>
        <p:spPr>
          <a:xfrm>
            <a:off x="319088" y="1373188"/>
            <a:ext cx="8545512" cy="3975100"/>
          </a:xfrm>
        </p:spPr>
        <p:txBody>
          <a:bodyPr/>
          <a:lstStyle/>
          <a:p>
            <a:pPr>
              <a:spcAft>
                <a:spcPts val="1200"/>
              </a:spcAft>
            </a:pPr>
            <a:r>
              <a:rPr lang="en-CA" altLang="en-US" sz="1800" dirty="0"/>
              <a:t>Ontario Soccer requires that all team officials have an ID card/Book</a:t>
            </a:r>
          </a:p>
          <a:p>
            <a:pPr>
              <a:spcAft>
                <a:spcPts val="1200"/>
              </a:spcAft>
            </a:pPr>
            <a:r>
              <a:rPr lang="en-CA" altLang="en-US" sz="1800" dirty="0"/>
              <a:t>Clubs, not SOSA League, are responsible for selecting capable team staff for each game.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CA" altLang="en-US"/>
              <a:t>Game Sheets</a:t>
            </a:r>
          </a:p>
        </p:txBody>
      </p:sp>
      <p:sp>
        <p:nvSpPr>
          <p:cNvPr id="3" name="Content Placeholder 2"/>
          <p:cNvSpPr>
            <a:spLocks noGrp="1"/>
          </p:cNvSpPr>
          <p:nvPr>
            <p:ph idx="1"/>
          </p:nvPr>
        </p:nvSpPr>
        <p:spPr>
          <a:xfrm>
            <a:off x="311150" y="1316038"/>
            <a:ext cx="8737600" cy="4765675"/>
          </a:xfrm>
        </p:spPr>
        <p:txBody>
          <a:bodyPr/>
          <a:lstStyle/>
          <a:p>
            <a:pPr>
              <a:defRPr/>
            </a:pPr>
            <a:r>
              <a:rPr lang="en-CA" sz="1800" dirty="0"/>
              <a:t>Game sheets have been modified to list the card Offences</a:t>
            </a:r>
          </a:p>
          <a:p>
            <a:pPr>
              <a:defRPr/>
            </a:pPr>
            <a:r>
              <a:rPr lang="en-CA" sz="1800" dirty="0"/>
              <a:t>The Referee will indicate on the game sheet the offence so the players coaches will know what the potential discipline is</a:t>
            </a:r>
          </a:p>
          <a:p>
            <a:pPr marL="1082675" lvl="1" indent="-457200">
              <a:buFontTx/>
              <a:buAutoNum type="alphaLcParenR"/>
              <a:defRPr/>
            </a:pPr>
            <a:r>
              <a:rPr lang="en-CA" sz="1800" dirty="0"/>
              <a:t>Serious foul play</a:t>
            </a:r>
          </a:p>
          <a:p>
            <a:pPr marL="1082675" lvl="1" indent="-457200">
              <a:buFontTx/>
              <a:buAutoNum type="alphaLcParenR"/>
              <a:defRPr/>
            </a:pPr>
            <a:r>
              <a:rPr lang="en-CA" sz="1800" dirty="0"/>
              <a:t>Violent conduct</a:t>
            </a:r>
          </a:p>
          <a:p>
            <a:pPr marL="1082675" lvl="1" indent="-457200">
              <a:buFontTx/>
              <a:buAutoNum type="alphaLcParenR"/>
              <a:defRPr/>
            </a:pPr>
            <a:r>
              <a:rPr lang="en-CA" sz="1800" dirty="0"/>
              <a:t>Spits at the opponent</a:t>
            </a:r>
          </a:p>
          <a:p>
            <a:pPr marL="1082675" lvl="1" indent="-457200">
              <a:buFontTx/>
              <a:buAutoNum type="alphaLcParenR"/>
              <a:defRPr/>
            </a:pPr>
            <a:r>
              <a:rPr lang="en-CA" sz="1800" dirty="0"/>
              <a:t>Denies an obvious goal scoring opportunity by hand ball</a:t>
            </a:r>
          </a:p>
          <a:p>
            <a:pPr marL="1082675" lvl="1" indent="-457200">
              <a:buFontTx/>
              <a:buAutoNum type="alphaLcParenR"/>
              <a:defRPr/>
            </a:pPr>
            <a:r>
              <a:rPr lang="en-CA" sz="1800" dirty="0"/>
              <a:t>Denies an obvious goal scoring opportunity by foul</a:t>
            </a:r>
          </a:p>
          <a:p>
            <a:pPr marL="1082675" lvl="1" indent="-457200">
              <a:buFontTx/>
              <a:buAutoNum type="alphaLcParenR"/>
              <a:defRPr/>
            </a:pPr>
            <a:r>
              <a:rPr lang="en-CA" sz="1800" dirty="0"/>
              <a:t>Offensive or insulting language/gesture</a:t>
            </a:r>
          </a:p>
          <a:p>
            <a:pPr marL="1082675" lvl="1" indent="-457200">
              <a:buFontTx/>
              <a:buAutoNum type="alphaLcParenR"/>
              <a:defRPr/>
            </a:pPr>
            <a:r>
              <a:rPr lang="en-CA" sz="1800" dirty="0"/>
              <a:t>Receives a second caution</a:t>
            </a:r>
          </a:p>
          <a:p>
            <a:pPr marL="625475" lvl="1" indent="0">
              <a:buFontTx/>
              <a:buNone/>
              <a:defRPr/>
            </a:pPr>
            <a:endParaRPr lang="en-CA" sz="1800" dirty="0"/>
          </a:p>
          <a:p>
            <a:pPr marL="457200" indent="-457200">
              <a:defRPr/>
            </a:pPr>
            <a:r>
              <a:rPr lang="en-CA" sz="2000" dirty="0"/>
              <a:t>Hearing requests must be submitted within 72 hours</a:t>
            </a:r>
          </a:p>
          <a:p>
            <a:pPr marL="457200" indent="-457200">
              <a:defRPr/>
            </a:pPr>
            <a:r>
              <a:rPr lang="en-CA" sz="2000" dirty="0"/>
              <a:t>Any coach ejected during a game will also have 72 hours to as for a hearing – </a:t>
            </a:r>
            <a:r>
              <a:rPr lang="en-CA" sz="2000" b="1" u="sng" dirty="0"/>
              <a:t>DO NOT </a:t>
            </a:r>
            <a:r>
              <a:rPr lang="en-CA" sz="2000" dirty="0"/>
              <a:t>return to the field.</a:t>
            </a:r>
          </a:p>
          <a:p>
            <a:pPr marL="1082675" lvl="1" indent="-457200">
              <a:buFontTx/>
              <a:buNone/>
              <a:defRPr/>
            </a:pPr>
            <a:endParaRPr lang="en-CA"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CA" altLang="en-US"/>
              <a:t>Game sheets and Discipline</a:t>
            </a:r>
          </a:p>
        </p:txBody>
      </p:sp>
      <p:pic>
        <p:nvPicPr>
          <p:cNvPr id="4915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400" y="1377950"/>
            <a:ext cx="75279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CA" altLang="en-US"/>
              <a:t>Game Reporting </a:t>
            </a:r>
          </a:p>
        </p:txBody>
      </p:sp>
      <p:sp>
        <p:nvSpPr>
          <p:cNvPr id="50179" name="Content Placeholder 2"/>
          <p:cNvSpPr>
            <a:spLocks noGrp="1"/>
          </p:cNvSpPr>
          <p:nvPr>
            <p:ph idx="1"/>
          </p:nvPr>
        </p:nvSpPr>
        <p:spPr>
          <a:xfrm>
            <a:off x="379413" y="1428750"/>
            <a:ext cx="8504237" cy="4508500"/>
          </a:xfrm>
        </p:spPr>
        <p:txBody>
          <a:bodyPr/>
          <a:lstStyle/>
          <a:p>
            <a:r>
              <a:rPr lang="en-CA" altLang="en-US" sz="1800" dirty="0"/>
              <a:t>Following the game, collect your copy of the game sheet from the referee</a:t>
            </a:r>
          </a:p>
          <a:p>
            <a:endParaRPr lang="en-CA" altLang="en-US" sz="1800" dirty="0"/>
          </a:p>
          <a:p>
            <a:r>
              <a:rPr lang="en-CA" altLang="en-US" sz="1800" dirty="0"/>
              <a:t>Use this report to enter the game report via the web site</a:t>
            </a:r>
          </a:p>
          <a:p>
            <a:endParaRPr lang="en-CA" altLang="en-US" sz="1800" dirty="0"/>
          </a:p>
          <a:p>
            <a:r>
              <a:rPr lang="en-CA" altLang="en-US" sz="1800" b="1" dirty="0"/>
              <a:t>You must submit your report within 24 hours</a:t>
            </a:r>
          </a:p>
          <a:p>
            <a:pPr marL="0" indent="0">
              <a:buNone/>
            </a:pPr>
            <a:endParaRPr lang="en-CA" altLang="en-US" sz="1800" dirty="0"/>
          </a:p>
          <a:p>
            <a:r>
              <a:rPr lang="en-CA" altLang="en-US" sz="1800" dirty="0"/>
              <a:t>So </a:t>
            </a:r>
            <a:r>
              <a:rPr lang="en-CA" altLang="en-US" sz="1800" u="sng" dirty="0"/>
              <a:t>if your result is missing don’t contact the league</a:t>
            </a:r>
            <a:r>
              <a:rPr lang="en-CA" altLang="en-US" sz="1800" dirty="0"/>
              <a:t> – contact your opponent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
          <p:cNvSpPr>
            <a:spLocks noGrp="1"/>
          </p:cNvSpPr>
          <p:nvPr>
            <p:ph type="title"/>
          </p:nvPr>
        </p:nvSpPr>
        <p:spPr/>
        <p:txBody>
          <a:bodyPr/>
          <a:lstStyle/>
          <a:p>
            <a:r>
              <a:rPr lang="en-CA" altLang="en-US"/>
              <a:t>Getting ready for the new season</a:t>
            </a:r>
          </a:p>
        </p:txBody>
      </p:sp>
      <p:sp>
        <p:nvSpPr>
          <p:cNvPr id="12291" name="Content Placeholder 7"/>
          <p:cNvSpPr>
            <a:spLocks noGrp="1"/>
          </p:cNvSpPr>
          <p:nvPr>
            <p:ph idx="1"/>
          </p:nvPr>
        </p:nvSpPr>
        <p:spPr>
          <a:xfrm>
            <a:off x="346075" y="1376363"/>
            <a:ext cx="8526463" cy="4651375"/>
          </a:xfrm>
        </p:spPr>
        <p:txBody>
          <a:bodyPr/>
          <a:lstStyle/>
          <a:p>
            <a:r>
              <a:rPr lang="en-CA" altLang="en-US" sz="1800" dirty="0"/>
              <a:t>The SOSA League operates extensively via the website and email.</a:t>
            </a:r>
          </a:p>
          <a:p>
            <a:endParaRPr lang="en-CA" altLang="en-US" sz="1800" dirty="0"/>
          </a:p>
          <a:p>
            <a:r>
              <a:rPr lang="en-CA" altLang="en-US" sz="1800" dirty="0"/>
              <a:t>To prepare your team for the season you need to:</a:t>
            </a:r>
          </a:p>
          <a:p>
            <a:pPr lvl="1">
              <a:buFont typeface="Wingdings" panose="05000000000000000000" pitchFamily="2" charset="2"/>
              <a:buChar char="Ø"/>
            </a:pPr>
            <a:r>
              <a:rPr lang="en-CA" altLang="en-US" sz="1800" dirty="0"/>
              <a:t>Activate your account</a:t>
            </a:r>
          </a:p>
          <a:p>
            <a:pPr lvl="1">
              <a:buFont typeface="Wingdings" panose="05000000000000000000" pitchFamily="2" charset="2"/>
              <a:buChar char="Ø"/>
            </a:pPr>
            <a:r>
              <a:rPr lang="en-CA" altLang="en-US" sz="1800" dirty="0"/>
              <a:t>Ask up to 3 team officials to also activate their accounts</a:t>
            </a:r>
          </a:p>
          <a:p>
            <a:pPr lvl="1">
              <a:buFont typeface="Wingdings" panose="05000000000000000000" pitchFamily="2" charset="2"/>
              <a:buChar char="Ø"/>
            </a:pPr>
            <a:r>
              <a:rPr lang="en-CA" altLang="en-US" sz="1800" dirty="0"/>
              <a:t>Enter your team roster, DOB and SEOS#</a:t>
            </a:r>
          </a:p>
          <a:p>
            <a:pPr lvl="1">
              <a:buFont typeface="Wingdings" panose="05000000000000000000" pitchFamily="2" charset="2"/>
              <a:buChar char="Ø"/>
            </a:pPr>
            <a:r>
              <a:rPr lang="en-CA" altLang="en-US" sz="1800" dirty="0"/>
              <a:t>Enter your staff that may be on the bench (max 4)</a:t>
            </a:r>
          </a:p>
          <a:p>
            <a:pPr lvl="1">
              <a:buFont typeface="Wingdings" panose="05000000000000000000" pitchFamily="2" charset="2"/>
              <a:buChar char="Ø"/>
            </a:pPr>
            <a:r>
              <a:rPr lang="en-CA" altLang="en-US" sz="1800" dirty="0"/>
              <a:t>Enter your players shirt #’s</a:t>
            </a:r>
          </a:p>
          <a:p>
            <a:pPr lvl="1">
              <a:buFont typeface="Wingdings" panose="05000000000000000000" pitchFamily="2" charset="2"/>
              <a:buChar char="Ø"/>
            </a:pPr>
            <a:r>
              <a:rPr lang="en-CA" altLang="en-US" sz="1800" dirty="0"/>
              <a:t>Familiarize yourself with the website tools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CA" altLang="en-US"/>
              <a:t>Game Reporting Rule</a:t>
            </a:r>
          </a:p>
        </p:txBody>
      </p:sp>
      <p:sp>
        <p:nvSpPr>
          <p:cNvPr id="51203" name="Content Placeholder 2"/>
          <p:cNvSpPr>
            <a:spLocks noGrp="1"/>
          </p:cNvSpPr>
          <p:nvPr>
            <p:ph idx="1"/>
          </p:nvPr>
        </p:nvSpPr>
        <p:spPr>
          <a:xfrm>
            <a:off x="379413" y="1300163"/>
            <a:ext cx="8358187" cy="4025900"/>
          </a:xfrm>
        </p:spPr>
        <p:txBody>
          <a:bodyPr/>
          <a:lstStyle/>
          <a:p>
            <a:r>
              <a:rPr lang="en-CA" altLang="en-US" sz="1800" dirty="0"/>
              <a:t>In the past many have been negligent in reporting game results so there is a rule:</a:t>
            </a:r>
          </a:p>
          <a:p>
            <a:endParaRPr lang="en-CA" altLang="en-US" sz="1800" i="1" dirty="0"/>
          </a:p>
          <a:p>
            <a:r>
              <a:rPr lang="en-CA" altLang="en-US" sz="1800" b="1" i="1" dirty="0"/>
              <a:t>Each Coach shall be responsible for entering the game report, including the score, cards issued by the Referee as well as the game feedback on the SOSA League website within twenty-four (48) hours of completion of the game. If the game report is not entered within seven (7) days, the League will utilize the game sheet received from the Referee to complete the game report.</a:t>
            </a:r>
          </a:p>
          <a:p>
            <a:endParaRPr lang="en-CA" altLang="en-US" sz="1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CA" altLang="en-US"/>
              <a:t>Protests</a:t>
            </a:r>
          </a:p>
        </p:txBody>
      </p:sp>
      <p:sp>
        <p:nvSpPr>
          <p:cNvPr id="52227" name="Content Placeholder 2"/>
          <p:cNvSpPr>
            <a:spLocks noGrp="1"/>
          </p:cNvSpPr>
          <p:nvPr>
            <p:ph idx="1"/>
          </p:nvPr>
        </p:nvSpPr>
        <p:spPr>
          <a:xfrm>
            <a:off x="361950" y="1273175"/>
            <a:ext cx="8375650" cy="5060950"/>
          </a:xfrm>
        </p:spPr>
        <p:txBody>
          <a:bodyPr/>
          <a:lstStyle/>
          <a:p>
            <a:pPr>
              <a:spcAft>
                <a:spcPts val="1800"/>
              </a:spcAft>
            </a:pPr>
            <a:r>
              <a:rPr lang="en-CA" altLang="en-US" sz="1800"/>
              <a:t>If you wish to play a game under protest you must inform the referee prior to kick off and ask him to indicate it on the game sheet</a:t>
            </a:r>
          </a:p>
          <a:p>
            <a:pPr>
              <a:spcAft>
                <a:spcPts val="1800"/>
              </a:spcAft>
            </a:pPr>
            <a:r>
              <a:rPr lang="en-CA" altLang="en-US" sz="1800"/>
              <a:t>Following the game you must submit the protest fee of </a:t>
            </a:r>
            <a:r>
              <a:rPr lang="en-CA" altLang="en-US" sz="1800" b="1" u="sng"/>
              <a:t>$50.00</a:t>
            </a:r>
            <a:r>
              <a:rPr lang="en-CA" altLang="en-US" sz="1800" b="1"/>
              <a:t> </a:t>
            </a:r>
            <a:r>
              <a:rPr lang="en-CA" altLang="en-US" sz="1800"/>
              <a:t>within </a:t>
            </a:r>
            <a:r>
              <a:rPr lang="en-CA" altLang="en-US" sz="1800" b="1" u="sng"/>
              <a:t>48 hours</a:t>
            </a:r>
            <a:endParaRPr lang="en-CA" altLang="en-US" sz="1800"/>
          </a:p>
          <a:p>
            <a:pPr>
              <a:spcAft>
                <a:spcPts val="1800"/>
              </a:spcAft>
            </a:pPr>
            <a:r>
              <a:rPr lang="en-CA" altLang="en-US" sz="1800"/>
              <a:t>You will be notified if your protest is valid or not</a:t>
            </a:r>
          </a:p>
          <a:p>
            <a:pPr>
              <a:spcAft>
                <a:spcPts val="1800"/>
              </a:spcAft>
            </a:pPr>
            <a:r>
              <a:rPr lang="en-CA" altLang="en-US" sz="1800"/>
              <a:t>No protests pertaining the decision of the game official shall be entertained</a:t>
            </a:r>
          </a:p>
          <a:p>
            <a:pPr>
              <a:spcAft>
                <a:spcPts val="1800"/>
              </a:spcAft>
            </a:pPr>
            <a:r>
              <a:rPr lang="en-CA" altLang="en-US" sz="1800"/>
              <a:t>Objections to field condition, goalposts, balls or team colours will not be considered as grounds for protest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a:xfrm>
            <a:off x="4144963" y="3375025"/>
            <a:ext cx="2500312" cy="592138"/>
          </a:xfrm>
        </p:spPr>
        <p:txBody>
          <a:bodyPr/>
          <a:lstStyle/>
          <a:p>
            <a:r>
              <a:rPr lang="en-CA" altLang="en-US" b="1">
                <a:solidFill>
                  <a:srgbClr val="FF0000"/>
                </a:solidFill>
              </a:rPr>
              <a:t>Discipline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CA" altLang="en-US"/>
              <a:t>Discipline</a:t>
            </a:r>
          </a:p>
        </p:txBody>
      </p:sp>
      <p:sp>
        <p:nvSpPr>
          <p:cNvPr id="54275" name="Content Placeholder 2"/>
          <p:cNvSpPr>
            <a:spLocks noGrp="1"/>
          </p:cNvSpPr>
          <p:nvPr>
            <p:ph idx="1"/>
          </p:nvPr>
        </p:nvSpPr>
        <p:spPr>
          <a:xfrm>
            <a:off x="346075" y="1338263"/>
            <a:ext cx="8455025" cy="4873625"/>
          </a:xfrm>
        </p:spPr>
        <p:txBody>
          <a:bodyPr/>
          <a:lstStyle/>
          <a:p>
            <a:r>
              <a:rPr lang="en-CA" altLang="en-US" sz="1800" dirty="0"/>
              <a:t>Ontario Soccer discipline policies and procedures are used by SOSA League</a:t>
            </a:r>
          </a:p>
          <a:p>
            <a:pPr>
              <a:buFontTx/>
              <a:buNone/>
            </a:pPr>
            <a:endParaRPr lang="en-CA" altLang="en-US" sz="1800" dirty="0"/>
          </a:p>
          <a:p>
            <a:r>
              <a:rPr lang="en-CA" altLang="en-US" sz="1800" dirty="0"/>
              <a:t>There are 2 Processes:</a:t>
            </a:r>
          </a:p>
          <a:p>
            <a:pPr marL="968375" lvl="1" indent="-342900">
              <a:buFontTx/>
              <a:buAutoNum type="arabicPeriod"/>
            </a:pPr>
            <a:r>
              <a:rPr lang="en-CA" altLang="en-US" sz="1800" dirty="0">
                <a:solidFill>
                  <a:srgbClr val="FF0000"/>
                </a:solidFill>
              </a:rPr>
              <a:t>Discipline by Review (DBR)</a:t>
            </a:r>
          </a:p>
          <a:p>
            <a:pPr marL="968375" lvl="1" indent="-342900">
              <a:buFontTx/>
              <a:buAutoNum type="arabicPeriod"/>
            </a:pPr>
            <a:r>
              <a:rPr lang="en-CA" altLang="en-US" sz="1800" dirty="0">
                <a:solidFill>
                  <a:srgbClr val="FF0000"/>
                </a:solidFill>
              </a:rPr>
              <a:t>Discipline by Hearing (DBH)</a:t>
            </a:r>
          </a:p>
          <a:p>
            <a:pPr>
              <a:buFontTx/>
              <a:buAutoNum type="arabicPeriod"/>
            </a:pPr>
            <a:endParaRPr lang="en-CA" altLang="en-US" sz="1800" dirty="0">
              <a:solidFill>
                <a:srgbClr val="FF0000"/>
              </a:solidFill>
            </a:endParaRPr>
          </a:p>
          <a:p>
            <a:r>
              <a:rPr lang="en-CA" altLang="en-US" sz="1800" dirty="0"/>
              <a:t>Following a red card the player can request a hearing within 72 hours of the game, otherwise a discipline by review occurs</a:t>
            </a:r>
          </a:p>
          <a:p>
            <a:endParaRPr lang="en-CA" altLang="en-US" sz="1800" dirty="0"/>
          </a:p>
          <a:p>
            <a:r>
              <a:rPr lang="en-CA" altLang="en-US" sz="1800" dirty="0"/>
              <a:t>The League may also request the individual to attend a hearing</a:t>
            </a:r>
          </a:p>
          <a:p>
            <a:endParaRPr lang="en-CA" altLang="en-US" sz="1800" dirty="0"/>
          </a:p>
          <a:p>
            <a:pPr algn="ctr">
              <a:buFontTx/>
              <a:buNone/>
            </a:pPr>
            <a:r>
              <a:rPr lang="en-CA" altLang="en-US" sz="1800" b="1" dirty="0">
                <a:solidFill>
                  <a:srgbClr val="FF0000"/>
                </a:solidFill>
              </a:rPr>
              <a:t>Coaches need to be reminded that regardless of age – players and </a:t>
            </a:r>
            <a:r>
              <a:rPr lang="en-CA" altLang="en-US" sz="1800" b="1" u="sng" dirty="0">
                <a:solidFill>
                  <a:srgbClr val="FF0000"/>
                </a:solidFill>
              </a:rPr>
              <a:t>parents</a:t>
            </a:r>
            <a:r>
              <a:rPr lang="en-CA" altLang="en-US" sz="1800" b="1" dirty="0">
                <a:solidFill>
                  <a:srgbClr val="FF0000"/>
                </a:solidFill>
              </a:rPr>
              <a:t> are their responsibility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CA" altLang="en-US"/>
              <a:t>Discipline by Review (DBR)</a:t>
            </a:r>
          </a:p>
        </p:txBody>
      </p:sp>
      <p:sp>
        <p:nvSpPr>
          <p:cNvPr id="3" name="Content Placeholder 2"/>
          <p:cNvSpPr>
            <a:spLocks noGrp="1"/>
          </p:cNvSpPr>
          <p:nvPr>
            <p:ph idx="1"/>
          </p:nvPr>
        </p:nvSpPr>
        <p:spPr>
          <a:xfrm>
            <a:off x="354013" y="1384300"/>
            <a:ext cx="8539162" cy="3975100"/>
          </a:xfrm>
        </p:spPr>
        <p:txBody>
          <a:bodyPr/>
          <a:lstStyle/>
          <a:p>
            <a:pPr>
              <a:defRPr/>
            </a:pPr>
            <a:r>
              <a:rPr lang="en-CA" sz="1800" dirty="0"/>
              <a:t>The SOSA League discipline Committee will review all red and yellow card reports and issue a suspension according to Ontario Soccer policy.</a:t>
            </a:r>
          </a:p>
          <a:p>
            <a:pPr marL="0" indent="0">
              <a:buFontTx/>
              <a:buNone/>
              <a:defRPr/>
            </a:pPr>
            <a:endParaRPr lang="en-CA" sz="1800" dirty="0"/>
          </a:p>
          <a:p>
            <a:pPr>
              <a:defRPr/>
            </a:pPr>
            <a:r>
              <a:rPr lang="en-CA" sz="1800" dirty="0"/>
              <a:t>You can not appeal the outcome of a DBR decision.</a:t>
            </a:r>
          </a:p>
          <a:p>
            <a:pPr>
              <a:defRPr/>
            </a:pPr>
            <a:endParaRPr lang="en-CA" sz="1800" dirty="0"/>
          </a:p>
          <a:p>
            <a:pPr>
              <a:defRPr/>
            </a:pPr>
            <a:r>
              <a:rPr lang="en-CA" sz="1800" dirty="0"/>
              <a:t>In 2019, SOSA League will use the DBR.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CA" altLang="en-US"/>
              <a:t>Discipline by Hearing (DBH)</a:t>
            </a:r>
          </a:p>
        </p:txBody>
      </p:sp>
      <p:sp>
        <p:nvSpPr>
          <p:cNvPr id="56323" name="Content Placeholder 2"/>
          <p:cNvSpPr>
            <a:spLocks noGrp="1"/>
          </p:cNvSpPr>
          <p:nvPr>
            <p:ph idx="1"/>
          </p:nvPr>
        </p:nvSpPr>
        <p:spPr>
          <a:xfrm>
            <a:off x="371475" y="1428750"/>
            <a:ext cx="8628063" cy="4337050"/>
          </a:xfrm>
        </p:spPr>
        <p:txBody>
          <a:bodyPr/>
          <a:lstStyle/>
          <a:p>
            <a:pPr>
              <a:spcAft>
                <a:spcPts val="1200"/>
              </a:spcAft>
            </a:pPr>
            <a:r>
              <a:rPr lang="en-CA" altLang="en-US" sz="1800" dirty="0"/>
              <a:t>Discipline hearings when required are held in Kingston</a:t>
            </a:r>
          </a:p>
          <a:p>
            <a:pPr>
              <a:spcAft>
                <a:spcPts val="1200"/>
              </a:spcAft>
            </a:pPr>
            <a:r>
              <a:rPr lang="en-CA" altLang="en-US" sz="1800" dirty="0"/>
              <a:t>The hearing dates for 2019 will be posted under the discipline section of the website</a:t>
            </a:r>
          </a:p>
          <a:p>
            <a:pPr>
              <a:spcAft>
                <a:spcPts val="1200"/>
              </a:spcAft>
            </a:pPr>
            <a:r>
              <a:rPr lang="en-CA" altLang="en-US" sz="1800" dirty="0"/>
              <a:t>At least 3 people will sit on the panel</a:t>
            </a:r>
          </a:p>
          <a:p>
            <a:pPr>
              <a:spcAft>
                <a:spcPts val="1200"/>
              </a:spcAft>
            </a:pPr>
            <a:r>
              <a:rPr lang="en-CA" altLang="en-US" sz="1800" dirty="0"/>
              <a:t>You will have to pay a $50.00 fee to request a hearing. It is only returned if the individual is found not guilty</a:t>
            </a:r>
          </a:p>
          <a:p>
            <a:pPr>
              <a:spcAft>
                <a:spcPts val="1200"/>
              </a:spcAft>
            </a:pPr>
            <a:r>
              <a:rPr lang="en-CA" altLang="en-US" sz="1800" dirty="0"/>
              <a:t>You </a:t>
            </a:r>
            <a:r>
              <a:rPr lang="en-CA" altLang="en-US" sz="1800" u="sng" dirty="0"/>
              <a:t>can appeal </a:t>
            </a:r>
            <a:r>
              <a:rPr lang="en-CA" altLang="en-US" sz="1800" dirty="0"/>
              <a:t>the outcome of a DBH decision to the District.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CA" altLang="en-US"/>
              <a:t>Suspensions</a:t>
            </a:r>
          </a:p>
        </p:txBody>
      </p:sp>
      <p:sp>
        <p:nvSpPr>
          <p:cNvPr id="57347" name="Content Placeholder 2"/>
          <p:cNvSpPr>
            <a:spLocks noGrp="1"/>
          </p:cNvSpPr>
          <p:nvPr>
            <p:ph idx="1"/>
          </p:nvPr>
        </p:nvSpPr>
        <p:spPr>
          <a:xfrm>
            <a:off x="361950" y="1325563"/>
            <a:ext cx="8561388" cy="5041900"/>
          </a:xfrm>
        </p:spPr>
        <p:txBody>
          <a:bodyPr/>
          <a:lstStyle/>
          <a:p>
            <a:r>
              <a:rPr lang="en-CA" altLang="en-US" sz="1800"/>
              <a:t>The league will tell you when a player is suspended</a:t>
            </a:r>
          </a:p>
          <a:p>
            <a:endParaRPr lang="en-CA" altLang="en-US" sz="1800"/>
          </a:p>
          <a:p>
            <a:r>
              <a:rPr lang="en-CA" altLang="en-US" sz="1800"/>
              <a:t>Do not sit out a player and then expect that to count in a suspension</a:t>
            </a:r>
          </a:p>
          <a:p>
            <a:endParaRPr lang="en-CA" altLang="en-US" sz="1800"/>
          </a:p>
          <a:p>
            <a:r>
              <a:rPr lang="en-CA" altLang="en-US" sz="1800"/>
              <a:t>A coach will receive email notification of a suspension and given instructions for how he can retrieve the letter from the web site</a:t>
            </a:r>
          </a:p>
          <a:p>
            <a:endParaRPr lang="en-CA" altLang="en-US" sz="1800"/>
          </a:p>
          <a:p>
            <a:r>
              <a:rPr lang="en-CA" altLang="en-US" sz="1800"/>
              <a:t>The game sheet will also indicate all suspended players on your team</a:t>
            </a:r>
          </a:p>
          <a:p>
            <a:endParaRPr lang="en-CA" altLang="en-US" sz="1800"/>
          </a:p>
          <a:p>
            <a:r>
              <a:rPr lang="en-CA" altLang="en-US" sz="1800"/>
              <a:t>Where disciplinary action results in suspension, the suspension shall not commence prior to 7 calendar days from the issue of the notice of discipline</a:t>
            </a:r>
          </a:p>
          <a:p>
            <a:endParaRPr lang="en-CA" altLang="en-US" sz="1800"/>
          </a:p>
          <a:p>
            <a:r>
              <a:rPr lang="en-CA" altLang="en-US" sz="1800"/>
              <a:t>Example: a player is issued a suspension notice on Friday would serve the suspension for the game(s) scheduled </a:t>
            </a:r>
            <a:r>
              <a:rPr lang="en-CA" altLang="en-US" sz="1800" u="sng"/>
              <a:t>on or after the following Friday</a:t>
            </a:r>
          </a:p>
          <a:p>
            <a:endParaRPr lang="en-CA" altLang="en-US" sz="1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p:txBody>
          <a:bodyPr/>
          <a:lstStyle/>
          <a:p>
            <a:r>
              <a:rPr lang="en-CA" altLang="en-US" b="1">
                <a:solidFill>
                  <a:srgbClr val="FF0000"/>
                </a:solidFill>
              </a:rPr>
              <a:t>Retreat Line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CA" altLang="en-US"/>
              <a:t>Retreat Line</a:t>
            </a:r>
          </a:p>
        </p:txBody>
      </p:sp>
      <p:sp>
        <p:nvSpPr>
          <p:cNvPr id="3" name="Content Placeholder 2"/>
          <p:cNvSpPr>
            <a:spLocks noGrp="1"/>
          </p:cNvSpPr>
          <p:nvPr>
            <p:ph idx="1"/>
          </p:nvPr>
        </p:nvSpPr>
        <p:spPr>
          <a:xfrm>
            <a:off x="261938" y="1323975"/>
            <a:ext cx="8737600" cy="4706122"/>
          </a:xfrm>
        </p:spPr>
        <p:txBody>
          <a:bodyPr/>
          <a:lstStyle/>
          <a:p>
            <a:pPr>
              <a:defRPr/>
            </a:pPr>
            <a:r>
              <a:rPr lang="en-CA" sz="1800" dirty="0">
                <a:latin typeface="+mj-lt"/>
              </a:rPr>
              <a:t>SOSA League will be using the Retreat Line for U9 to U12 in 2019.</a:t>
            </a:r>
          </a:p>
          <a:p>
            <a:pPr>
              <a:defRPr/>
            </a:pPr>
            <a:endParaRPr lang="en-CA" sz="1800" dirty="0">
              <a:latin typeface="+mj-lt"/>
            </a:endParaRPr>
          </a:p>
          <a:p>
            <a:pPr>
              <a:defRPr/>
            </a:pPr>
            <a:r>
              <a:rPr lang="en-CA" sz="1800" dirty="0">
                <a:latin typeface="+mj-lt"/>
              </a:rPr>
              <a:t>Options for Goalkeepers - 7v7/9v9 </a:t>
            </a:r>
          </a:p>
          <a:p>
            <a:pPr>
              <a:defRPr/>
            </a:pPr>
            <a:endParaRPr lang="en-CA" sz="1800" dirty="0">
              <a:latin typeface="+mj-lt"/>
            </a:endParaRPr>
          </a:p>
          <a:p>
            <a:pPr>
              <a:defRPr/>
            </a:pPr>
            <a:r>
              <a:rPr lang="en-CA" sz="1800" dirty="0">
                <a:latin typeface="+mj-lt"/>
              </a:rPr>
              <a:t>When the goalkeeper has the ball at a goal kick or after making a save the opposing team members would "</a:t>
            </a:r>
            <a:r>
              <a:rPr lang="en-CA" sz="1800" b="1" u="sng" dirty="0">
                <a:latin typeface="+mj-lt"/>
              </a:rPr>
              <a:t>retreat</a:t>
            </a:r>
            <a:r>
              <a:rPr lang="en-CA" sz="1800" dirty="0">
                <a:latin typeface="+mj-lt"/>
              </a:rPr>
              <a:t>" to the predetermined area of the field. </a:t>
            </a:r>
          </a:p>
          <a:p>
            <a:pPr>
              <a:defRPr/>
            </a:pPr>
            <a:endParaRPr lang="en-CA" sz="1800" dirty="0">
              <a:latin typeface="+mj-lt"/>
            </a:endParaRPr>
          </a:p>
          <a:p>
            <a:pPr>
              <a:defRPr/>
            </a:pPr>
            <a:r>
              <a:rPr lang="en-CA" sz="1800" dirty="0">
                <a:latin typeface="+mj-lt"/>
              </a:rPr>
              <a:t>The predetermined areas are as follows:</a:t>
            </a:r>
          </a:p>
          <a:p>
            <a:pPr lvl="1">
              <a:defRPr/>
            </a:pPr>
            <a:r>
              <a:rPr lang="en-CA" sz="1600" dirty="0">
                <a:latin typeface="+mj-lt"/>
              </a:rPr>
              <a:t>7v7 – 1/3rds line</a:t>
            </a:r>
          </a:p>
          <a:p>
            <a:pPr lvl="1">
              <a:defRPr/>
            </a:pPr>
            <a:r>
              <a:rPr lang="en-CA" sz="1600" dirty="0">
                <a:latin typeface="+mj-lt"/>
              </a:rPr>
              <a:t>9v9 - 1/3rds line</a:t>
            </a:r>
          </a:p>
          <a:p>
            <a:pPr>
              <a:defRPr/>
            </a:pPr>
            <a:endParaRPr lang="en-CA" sz="1800" dirty="0">
              <a:latin typeface="+mj-lt"/>
            </a:endParaRPr>
          </a:p>
          <a:p>
            <a:pPr>
              <a:defRPr/>
            </a:pPr>
            <a:r>
              <a:rPr lang="en-CA" sz="1800" dirty="0">
                <a:latin typeface="+mj-lt"/>
              </a:rPr>
              <a:t>With the opposition retreating to the correct part of the field the goalkeeper can now successfully throw or pass the ball to a team mate. </a:t>
            </a:r>
          </a:p>
          <a:p>
            <a:pPr>
              <a:defRPr/>
            </a:pPr>
            <a:endParaRPr lang="en-CA" sz="1800" dirty="0">
              <a:latin typeface="+mj-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CA" altLang="en-US"/>
              <a:t>Retreat Line</a:t>
            </a:r>
          </a:p>
        </p:txBody>
      </p:sp>
      <p:sp>
        <p:nvSpPr>
          <p:cNvPr id="60419" name="Content Placeholder 2"/>
          <p:cNvSpPr>
            <a:spLocks noGrp="1"/>
          </p:cNvSpPr>
          <p:nvPr>
            <p:ph idx="1"/>
          </p:nvPr>
        </p:nvSpPr>
        <p:spPr>
          <a:xfrm>
            <a:off x="220663" y="1339850"/>
            <a:ext cx="8737600" cy="3975100"/>
          </a:xfrm>
        </p:spPr>
        <p:txBody>
          <a:bodyPr/>
          <a:lstStyle/>
          <a:p>
            <a:r>
              <a:rPr lang="en-CA" altLang="en-US" sz="1800"/>
              <a:t>Once the player receiving the ball from the goalkeeper receives the ball, the ball is in play and the opposition players can pressure and attempt to win the ball. </a:t>
            </a:r>
          </a:p>
          <a:p>
            <a:endParaRPr lang="en-CA" altLang="en-US" sz="1800"/>
          </a:p>
          <a:p>
            <a:r>
              <a:rPr lang="en-CA" altLang="en-US" sz="1800"/>
              <a:t>If the goalkeeper chooses not to wait for the opposing players to "retreat" and throws or passes the ball down the field, the ball is instantly in play and does not require a player from the goalkeeper’s team to touch the ball first. </a:t>
            </a:r>
          </a:p>
          <a:p>
            <a:endParaRPr lang="en-CA" altLang="en-US" sz="1800"/>
          </a:p>
          <a:p>
            <a:r>
              <a:rPr lang="en-CA" altLang="en-US" sz="1800"/>
              <a:t>The ball is in play once it leaves the penalty area All opponents must be behind the retreat line and cannot cross the retreat line until the ball:</a:t>
            </a:r>
          </a:p>
          <a:p>
            <a:pPr lvl="1"/>
            <a:r>
              <a:rPr lang="en-CA" altLang="en-US" sz="1600"/>
              <a:t>Is touched by a player of the team taking the goal kick OR,</a:t>
            </a:r>
          </a:p>
          <a:p>
            <a:pPr lvl="1"/>
            <a:r>
              <a:rPr lang="en-CA" altLang="en-US" sz="1600"/>
              <a:t>Leaves the field of play OR,</a:t>
            </a:r>
          </a:p>
          <a:p>
            <a:pPr lvl="1"/>
            <a:r>
              <a:rPr lang="en-CA" altLang="en-US" sz="1600"/>
              <a:t>Goes over the retreat line. (If the goalkeeper chooses to play the ball across the retreat line prior to the opposition crossing the retreat line)</a:t>
            </a:r>
          </a:p>
          <a:p>
            <a:endParaRPr lang="en-CA" altLang="en-US" sz="1800"/>
          </a:p>
          <a:p>
            <a:r>
              <a:rPr lang="en-CA" altLang="en-US" sz="1800"/>
              <a:t>More information can be found on the SOSA League website under About Us</a:t>
            </a:r>
          </a:p>
          <a:p>
            <a:endParaRPr lang="en-CA" altLang="en-US"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a:xfrm>
            <a:off x="3294063" y="2865438"/>
            <a:ext cx="5172075" cy="1217612"/>
          </a:xfrm>
        </p:spPr>
        <p:txBody>
          <a:bodyPr/>
          <a:lstStyle/>
          <a:p>
            <a:r>
              <a:rPr lang="en-CA" altLang="en-US" b="1">
                <a:solidFill>
                  <a:srgbClr val="FF0000"/>
                </a:solidFill>
              </a:rPr>
              <a:t>Managing your Schedule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1240-6B39-47D8-A7CC-3FFCF3017E85}"/>
              </a:ext>
            </a:extLst>
          </p:cNvPr>
          <p:cNvSpPr>
            <a:spLocks noGrp="1"/>
          </p:cNvSpPr>
          <p:nvPr>
            <p:ph type="title"/>
          </p:nvPr>
        </p:nvSpPr>
        <p:spPr/>
        <p:txBody>
          <a:bodyPr/>
          <a:lstStyle/>
          <a:p>
            <a:r>
              <a:rPr lang="en-CA" dirty="0"/>
              <a:t>Rules Review for 2019</a:t>
            </a:r>
          </a:p>
        </p:txBody>
      </p:sp>
      <p:sp>
        <p:nvSpPr>
          <p:cNvPr id="3" name="Content Placeholder 2">
            <a:extLst>
              <a:ext uri="{FF2B5EF4-FFF2-40B4-BE49-F238E27FC236}">
                <a16:creationId xmlns:a16="http://schemas.microsoft.com/office/drawing/2014/main" id="{93A1D885-12C7-4595-9352-8F3AE8222289}"/>
              </a:ext>
            </a:extLst>
          </p:cNvPr>
          <p:cNvSpPr>
            <a:spLocks noGrp="1"/>
          </p:cNvSpPr>
          <p:nvPr>
            <p:ph idx="1"/>
          </p:nvPr>
        </p:nvSpPr>
        <p:spPr>
          <a:xfrm>
            <a:off x="203200" y="1441450"/>
            <a:ext cx="8737600" cy="5049966"/>
          </a:xfrm>
        </p:spPr>
        <p:txBody>
          <a:bodyPr/>
          <a:lstStyle/>
          <a:p>
            <a:r>
              <a:rPr lang="en-US" dirty="0"/>
              <a:t>Infringements and Sanctions For any infringements included below, the kick-off is retaken. </a:t>
            </a:r>
          </a:p>
          <a:p>
            <a:pPr lvl="1"/>
            <a:r>
              <a:rPr lang="en-US" dirty="0"/>
              <a:t>Players not in their own half</a:t>
            </a:r>
          </a:p>
          <a:p>
            <a:pPr lvl="1"/>
            <a:r>
              <a:rPr lang="en-US" dirty="0"/>
              <a:t>Opponents encroaching within five (5) </a:t>
            </a:r>
            <a:r>
              <a:rPr lang="en-US" dirty="0" err="1"/>
              <a:t>metres</a:t>
            </a:r>
            <a:r>
              <a:rPr lang="en-US" dirty="0"/>
              <a:t> (or six (6) yards) of the ball</a:t>
            </a:r>
          </a:p>
          <a:p>
            <a:pPr lvl="1"/>
            <a:r>
              <a:rPr lang="en-US" dirty="0"/>
              <a:t>Players encroaching into opposing half</a:t>
            </a:r>
          </a:p>
          <a:p>
            <a:pPr lvl="1"/>
            <a:r>
              <a:rPr lang="en-US" dirty="0"/>
              <a:t>Ball not on center mark or clearly moved</a:t>
            </a:r>
          </a:p>
          <a:p>
            <a:pPr lvl="1"/>
            <a:r>
              <a:rPr lang="en-US" dirty="0"/>
              <a:t>Kick-off taken before signal</a:t>
            </a:r>
          </a:p>
          <a:p>
            <a:pPr lvl="1"/>
            <a:r>
              <a:rPr lang="en-US" dirty="0"/>
              <a:t>Kicker touches the ball a second time with their feet </a:t>
            </a:r>
          </a:p>
          <a:p>
            <a:r>
              <a:rPr lang="en-US" u="sng" dirty="0">
                <a:solidFill>
                  <a:srgbClr val="FF0000"/>
                </a:solidFill>
              </a:rPr>
              <a:t>The kick-off procedure is re-started with an Indirect Free Kick if the kicker:</a:t>
            </a:r>
          </a:p>
          <a:p>
            <a:pPr lvl="1"/>
            <a:r>
              <a:rPr lang="en-US" u="sng" dirty="0">
                <a:solidFill>
                  <a:srgbClr val="FF0000"/>
                </a:solidFill>
              </a:rPr>
              <a:t>Touches the ball a second time with their hands </a:t>
            </a:r>
            <a:endParaRPr lang="en-CA" u="sng" dirty="0">
              <a:solidFill>
                <a:srgbClr val="FF0000"/>
              </a:solidFill>
            </a:endParaRPr>
          </a:p>
        </p:txBody>
      </p:sp>
    </p:spTree>
    <p:extLst>
      <p:ext uri="{BB962C8B-B14F-4D97-AF65-F5344CB8AC3E}">
        <p14:creationId xmlns:p14="http://schemas.microsoft.com/office/powerpoint/2010/main" val="3517603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2213-8482-4893-8933-1983325850A1}"/>
              </a:ext>
            </a:extLst>
          </p:cNvPr>
          <p:cNvSpPr>
            <a:spLocks noGrp="1"/>
          </p:cNvSpPr>
          <p:nvPr>
            <p:ph type="title"/>
          </p:nvPr>
        </p:nvSpPr>
        <p:spPr/>
        <p:txBody>
          <a:bodyPr/>
          <a:lstStyle/>
          <a:p>
            <a:r>
              <a:rPr lang="en-CA" dirty="0"/>
              <a:t>Rule Review for 2019</a:t>
            </a:r>
          </a:p>
        </p:txBody>
      </p:sp>
      <p:sp>
        <p:nvSpPr>
          <p:cNvPr id="3" name="Content Placeholder 2">
            <a:extLst>
              <a:ext uri="{FF2B5EF4-FFF2-40B4-BE49-F238E27FC236}">
                <a16:creationId xmlns:a16="http://schemas.microsoft.com/office/drawing/2014/main" id="{4EAD4919-6465-4FD2-8B7D-52B2E56B67A9}"/>
              </a:ext>
            </a:extLst>
          </p:cNvPr>
          <p:cNvSpPr>
            <a:spLocks noGrp="1"/>
          </p:cNvSpPr>
          <p:nvPr>
            <p:ph idx="1"/>
          </p:nvPr>
        </p:nvSpPr>
        <p:spPr>
          <a:xfrm>
            <a:off x="203200" y="1441449"/>
            <a:ext cx="8737600" cy="4918161"/>
          </a:xfrm>
        </p:spPr>
        <p:txBody>
          <a:bodyPr/>
          <a:lstStyle/>
          <a:p>
            <a:pPr marL="0" indent="0">
              <a:buNone/>
            </a:pPr>
            <a:r>
              <a:rPr lang="en-US" dirty="0"/>
              <a:t>Infringements and Sanctions </a:t>
            </a:r>
          </a:p>
          <a:p>
            <a:r>
              <a:rPr lang="en-US" dirty="0"/>
              <a:t>The ball is dropped again:</a:t>
            </a:r>
          </a:p>
          <a:p>
            <a:pPr lvl="1"/>
            <a:r>
              <a:rPr lang="en-US" dirty="0"/>
              <a:t>If it is touched by a player before it makes contact with the ground</a:t>
            </a:r>
          </a:p>
          <a:p>
            <a:pPr lvl="1"/>
            <a:r>
              <a:rPr lang="en-US" dirty="0"/>
              <a:t>If the ball leaves the field of play after it makes contact with the ground, without touching another player </a:t>
            </a:r>
          </a:p>
          <a:p>
            <a:r>
              <a:rPr lang="en-US" u="sng" dirty="0">
                <a:solidFill>
                  <a:srgbClr val="FF0000"/>
                </a:solidFill>
              </a:rPr>
              <a:t>An Indirect Free Kick is awarded for the opposing team:</a:t>
            </a:r>
          </a:p>
          <a:p>
            <a:pPr lvl="1"/>
            <a:r>
              <a:rPr lang="en-US" u="sng" dirty="0">
                <a:solidFill>
                  <a:srgbClr val="FF0000"/>
                </a:solidFill>
              </a:rPr>
              <a:t>If the player touches the ball with their hands</a:t>
            </a:r>
            <a:endParaRPr lang="en-CA" u="sng" dirty="0">
              <a:solidFill>
                <a:srgbClr val="FF0000"/>
              </a:solidFill>
            </a:endParaRPr>
          </a:p>
        </p:txBody>
      </p:sp>
    </p:spTree>
    <p:extLst>
      <p:ext uri="{BB962C8B-B14F-4D97-AF65-F5344CB8AC3E}">
        <p14:creationId xmlns:p14="http://schemas.microsoft.com/office/powerpoint/2010/main" val="3846999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317D-575A-413C-A074-E4D31C5393F8}"/>
              </a:ext>
            </a:extLst>
          </p:cNvPr>
          <p:cNvSpPr>
            <a:spLocks noGrp="1"/>
          </p:cNvSpPr>
          <p:nvPr>
            <p:ph type="title"/>
          </p:nvPr>
        </p:nvSpPr>
        <p:spPr>
          <a:xfrm>
            <a:off x="1982788" y="215900"/>
            <a:ext cx="3783698" cy="723900"/>
          </a:xfrm>
        </p:spPr>
        <p:txBody>
          <a:bodyPr/>
          <a:lstStyle/>
          <a:p>
            <a:pPr algn="r"/>
            <a:r>
              <a:rPr lang="en-CA" dirty="0"/>
              <a:t>Rule Review for 2019</a:t>
            </a:r>
          </a:p>
        </p:txBody>
      </p:sp>
      <p:sp>
        <p:nvSpPr>
          <p:cNvPr id="3" name="Content Placeholder 2">
            <a:extLst>
              <a:ext uri="{FF2B5EF4-FFF2-40B4-BE49-F238E27FC236}">
                <a16:creationId xmlns:a16="http://schemas.microsoft.com/office/drawing/2014/main" id="{AA7049C3-96DB-44D1-A8AB-AF09A122330B}"/>
              </a:ext>
            </a:extLst>
          </p:cNvPr>
          <p:cNvSpPr>
            <a:spLocks noGrp="1"/>
          </p:cNvSpPr>
          <p:nvPr>
            <p:ph idx="1"/>
          </p:nvPr>
        </p:nvSpPr>
        <p:spPr>
          <a:xfrm>
            <a:off x="236538" y="1491049"/>
            <a:ext cx="8737600" cy="4285864"/>
          </a:xfrm>
        </p:spPr>
        <p:txBody>
          <a:bodyPr/>
          <a:lstStyle/>
          <a:p>
            <a:r>
              <a:rPr lang="en-US" dirty="0"/>
              <a:t>An indirect free kick is awarded to the opposing team if a goalkeeper, inside his/her own penalty area, commits any of the following three offences: </a:t>
            </a:r>
          </a:p>
          <a:p>
            <a:pPr lvl="1"/>
            <a:r>
              <a:rPr lang="en-US" dirty="0"/>
              <a:t>P. Handles the ball for more than 6 seconds before releasing it from his/her possession </a:t>
            </a:r>
          </a:p>
          <a:p>
            <a:pPr lvl="1"/>
            <a:r>
              <a:rPr lang="en-US" dirty="0"/>
              <a:t>Q. Handles the ball after it has been deliberately kicked to him/her by a team-mate </a:t>
            </a:r>
          </a:p>
          <a:p>
            <a:pPr lvl="1"/>
            <a:r>
              <a:rPr lang="en-US" dirty="0"/>
              <a:t>R. Handles the ball after receiving it directly from a pass-in/dribble-in taken by a team-mate. </a:t>
            </a:r>
          </a:p>
          <a:p>
            <a:r>
              <a:rPr lang="en-US" u="sng" dirty="0">
                <a:solidFill>
                  <a:srgbClr val="FF0000"/>
                </a:solidFill>
              </a:rPr>
              <a:t>A re-take is awarded if the goalkeeper: </a:t>
            </a:r>
          </a:p>
          <a:p>
            <a:pPr lvl="1"/>
            <a:r>
              <a:rPr lang="en-US" u="sng" dirty="0">
                <a:solidFill>
                  <a:srgbClr val="FF0000"/>
                </a:solidFill>
              </a:rPr>
              <a:t>S. Handles the ball again, from inside their penalty area, after releasing it from his/her possession</a:t>
            </a:r>
            <a:endParaRPr lang="en-CA" u="sng" dirty="0">
              <a:solidFill>
                <a:srgbClr val="FF0000"/>
              </a:solidFill>
            </a:endParaRPr>
          </a:p>
        </p:txBody>
      </p:sp>
    </p:spTree>
    <p:extLst>
      <p:ext uri="{BB962C8B-B14F-4D97-AF65-F5344CB8AC3E}">
        <p14:creationId xmlns:p14="http://schemas.microsoft.com/office/powerpoint/2010/main" val="3758654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837FA-DF5A-4267-A418-7582EFFBED79}"/>
              </a:ext>
            </a:extLst>
          </p:cNvPr>
          <p:cNvSpPr>
            <a:spLocks noGrp="1"/>
          </p:cNvSpPr>
          <p:nvPr>
            <p:ph type="title"/>
          </p:nvPr>
        </p:nvSpPr>
        <p:spPr/>
        <p:txBody>
          <a:bodyPr/>
          <a:lstStyle/>
          <a:p>
            <a:r>
              <a:rPr lang="en-CA" dirty="0"/>
              <a:t>Rule Review for 2019</a:t>
            </a:r>
          </a:p>
        </p:txBody>
      </p:sp>
      <p:sp>
        <p:nvSpPr>
          <p:cNvPr id="3" name="Content Placeholder 2">
            <a:extLst>
              <a:ext uri="{FF2B5EF4-FFF2-40B4-BE49-F238E27FC236}">
                <a16:creationId xmlns:a16="http://schemas.microsoft.com/office/drawing/2014/main" id="{1CCDD06C-1857-4221-A31C-8001E44E944B}"/>
              </a:ext>
            </a:extLst>
          </p:cNvPr>
          <p:cNvSpPr>
            <a:spLocks noGrp="1"/>
          </p:cNvSpPr>
          <p:nvPr>
            <p:ph idx="1"/>
          </p:nvPr>
        </p:nvSpPr>
        <p:spPr>
          <a:xfrm>
            <a:off x="236538" y="1441622"/>
            <a:ext cx="8737600" cy="4335291"/>
          </a:xfrm>
        </p:spPr>
        <p:txBody>
          <a:bodyPr/>
          <a:lstStyle/>
          <a:p>
            <a:pPr marL="0" indent="0">
              <a:buNone/>
            </a:pPr>
            <a:r>
              <a:rPr lang="en-US" b="1" dirty="0"/>
              <a:t>Infringements and Sanctions </a:t>
            </a:r>
          </a:p>
          <a:p>
            <a:r>
              <a:rPr lang="en-US" dirty="0"/>
              <a:t>For any infringements included below, the free kick is retaken.</a:t>
            </a:r>
          </a:p>
          <a:p>
            <a:pPr lvl="1"/>
            <a:r>
              <a:rPr lang="en-US" dirty="0"/>
              <a:t>Opponents encroaching within 5 </a:t>
            </a:r>
            <a:r>
              <a:rPr lang="en-US" dirty="0" err="1"/>
              <a:t>metres</a:t>
            </a:r>
            <a:r>
              <a:rPr lang="en-US" dirty="0"/>
              <a:t> (or six (6) yards) of the ball</a:t>
            </a:r>
          </a:p>
          <a:p>
            <a:pPr lvl="1"/>
            <a:r>
              <a:rPr lang="en-US" dirty="0"/>
              <a:t>Kicker touches the ball a second time with their feet</a:t>
            </a:r>
          </a:p>
          <a:p>
            <a:pPr lvl="1"/>
            <a:r>
              <a:rPr lang="en-US" dirty="0"/>
              <a:t>The ball is not kicked directly out of the penalty area </a:t>
            </a:r>
          </a:p>
          <a:p>
            <a:r>
              <a:rPr lang="en-US" u="sng" dirty="0">
                <a:solidFill>
                  <a:srgbClr val="FF0000"/>
                </a:solidFill>
              </a:rPr>
              <a:t>An Indirect Free Kick or Penalty Kick is awarded to the opposing team if the kicker:</a:t>
            </a:r>
          </a:p>
          <a:p>
            <a:pPr lvl="1"/>
            <a:r>
              <a:rPr lang="en-US" u="sng" dirty="0">
                <a:solidFill>
                  <a:srgbClr val="FF0000"/>
                </a:solidFill>
              </a:rPr>
              <a:t>Touches the ball a second time with their hands </a:t>
            </a:r>
            <a:endParaRPr lang="en-CA" u="sng" dirty="0">
              <a:solidFill>
                <a:srgbClr val="FF0000"/>
              </a:solidFill>
            </a:endParaRPr>
          </a:p>
        </p:txBody>
      </p:sp>
    </p:spTree>
    <p:extLst>
      <p:ext uri="{BB962C8B-B14F-4D97-AF65-F5344CB8AC3E}">
        <p14:creationId xmlns:p14="http://schemas.microsoft.com/office/powerpoint/2010/main" val="3076280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CDBE-C7DA-4FE9-8008-68E41BCEA7EE}"/>
              </a:ext>
            </a:extLst>
          </p:cNvPr>
          <p:cNvSpPr>
            <a:spLocks noGrp="1"/>
          </p:cNvSpPr>
          <p:nvPr>
            <p:ph type="title"/>
          </p:nvPr>
        </p:nvSpPr>
        <p:spPr/>
        <p:txBody>
          <a:bodyPr/>
          <a:lstStyle/>
          <a:p>
            <a:r>
              <a:rPr lang="en-CA" dirty="0"/>
              <a:t>Rule Review for 2019</a:t>
            </a:r>
          </a:p>
        </p:txBody>
      </p:sp>
      <p:sp>
        <p:nvSpPr>
          <p:cNvPr id="3" name="Content Placeholder 2">
            <a:extLst>
              <a:ext uri="{FF2B5EF4-FFF2-40B4-BE49-F238E27FC236}">
                <a16:creationId xmlns:a16="http://schemas.microsoft.com/office/drawing/2014/main" id="{F39776F9-C1B4-4162-899A-29A4C74338A0}"/>
              </a:ext>
            </a:extLst>
          </p:cNvPr>
          <p:cNvSpPr>
            <a:spLocks noGrp="1"/>
          </p:cNvSpPr>
          <p:nvPr>
            <p:ph idx="1"/>
          </p:nvPr>
        </p:nvSpPr>
        <p:spPr>
          <a:xfrm>
            <a:off x="236538" y="1449859"/>
            <a:ext cx="8737600" cy="4327054"/>
          </a:xfrm>
        </p:spPr>
        <p:txBody>
          <a:bodyPr/>
          <a:lstStyle/>
          <a:p>
            <a:r>
              <a:rPr lang="en-US" u="sng" dirty="0">
                <a:solidFill>
                  <a:srgbClr val="FF0000"/>
                </a:solidFill>
              </a:rPr>
              <a:t>A pass-in or dribble-in is a method of restarting play. The kicker may conduct either as a method of restarting play throughout the duration of the match. </a:t>
            </a:r>
          </a:p>
          <a:p>
            <a:r>
              <a:rPr lang="en-US" dirty="0"/>
              <a:t>A pass-in or dribble-in is awarded to the opponents of the player who last touched the ball when the whole of the ball crosses the touch line, either on the ground or in the air. </a:t>
            </a:r>
          </a:p>
          <a:p>
            <a:r>
              <a:rPr lang="en-US" u="sng" dirty="0">
                <a:solidFill>
                  <a:srgbClr val="FF0000"/>
                </a:solidFill>
              </a:rPr>
              <a:t>A goal cannot be scored directly from a pass-in/dribble-in. A goal can be scored from a dribble-in only if the kicker touches the ball a second time with their feet or a pass-in if the ball touches another player before entering the net and considered as a goal. </a:t>
            </a:r>
            <a:endParaRPr lang="en-CA" u="sng" dirty="0">
              <a:solidFill>
                <a:srgbClr val="FF0000"/>
              </a:solidFill>
            </a:endParaRPr>
          </a:p>
        </p:txBody>
      </p:sp>
    </p:spTree>
    <p:extLst>
      <p:ext uri="{BB962C8B-B14F-4D97-AF65-F5344CB8AC3E}">
        <p14:creationId xmlns:p14="http://schemas.microsoft.com/office/powerpoint/2010/main" val="27433847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957F-C56C-4F00-8FA0-ABF15A2641D3}"/>
              </a:ext>
            </a:extLst>
          </p:cNvPr>
          <p:cNvSpPr>
            <a:spLocks noGrp="1"/>
          </p:cNvSpPr>
          <p:nvPr>
            <p:ph type="title"/>
          </p:nvPr>
        </p:nvSpPr>
        <p:spPr/>
        <p:txBody>
          <a:bodyPr/>
          <a:lstStyle/>
          <a:p>
            <a:r>
              <a:rPr lang="en-CA" dirty="0"/>
              <a:t>Rule Review for 2019</a:t>
            </a:r>
          </a:p>
        </p:txBody>
      </p:sp>
      <p:sp>
        <p:nvSpPr>
          <p:cNvPr id="3" name="Content Placeholder 2">
            <a:extLst>
              <a:ext uri="{FF2B5EF4-FFF2-40B4-BE49-F238E27FC236}">
                <a16:creationId xmlns:a16="http://schemas.microsoft.com/office/drawing/2014/main" id="{2CAA71CC-CE41-4528-B664-A3611B74824E}"/>
              </a:ext>
            </a:extLst>
          </p:cNvPr>
          <p:cNvSpPr>
            <a:spLocks noGrp="1"/>
          </p:cNvSpPr>
          <p:nvPr>
            <p:ph idx="1"/>
          </p:nvPr>
        </p:nvSpPr>
        <p:spPr>
          <a:xfrm>
            <a:off x="236538" y="1433384"/>
            <a:ext cx="8737600" cy="4343529"/>
          </a:xfrm>
        </p:spPr>
        <p:txBody>
          <a:bodyPr/>
          <a:lstStyle/>
          <a:p>
            <a:pPr marL="0" indent="0">
              <a:buNone/>
            </a:pPr>
            <a:r>
              <a:rPr lang="en-US" b="1" dirty="0"/>
              <a:t>Infringements and Sanctions </a:t>
            </a:r>
          </a:p>
          <a:p>
            <a:r>
              <a:rPr lang="en-US" dirty="0"/>
              <a:t>For any infringements, including those listed below, the pass-in/dribble-in is retaken.</a:t>
            </a:r>
          </a:p>
          <a:p>
            <a:pPr lvl="1"/>
            <a:r>
              <a:rPr lang="en-US" dirty="0"/>
              <a:t>Opponents encroaching within 3 </a:t>
            </a:r>
            <a:r>
              <a:rPr lang="en-US" dirty="0" err="1"/>
              <a:t>metres</a:t>
            </a:r>
            <a:r>
              <a:rPr lang="en-US" dirty="0"/>
              <a:t> (or three (3) yards) of the ball </a:t>
            </a:r>
          </a:p>
          <a:p>
            <a:r>
              <a:rPr lang="en-US" u="sng" dirty="0">
                <a:solidFill>
                  <a:srgbClr val="FF0000"/>
                </a:solidFill>
              </a:rPr>
              <a:t>An Indirect Free Kick or is awarded to the opposing team if the kicker: </a:t>
            </a:r>
          </a:p>
          <a:p>
            <a:pPr lvl="1"/>
            <a:r>
              <a:rPr lang="en-US" u="sng" dirty="0">
                <a:solidFill>
                  <a:srgbClr val="FF0000"/>
                </a:solidFill>
              </a:rPr>
              <a:t>Touches the ball a second time with their hands</a:t>
            </a:r>
            <a:endParaRPr lang="en-CA" u="sng" dirty="0">
              <a:solidFill>
                <a:srgbClr val="FF0000"/>
              </a:solidFill>
            </a:endParaRPr>
          </a:p>
        </p:txBody>
      </p:sp>
    </p:spTree>
    <p:extLst>
      <p:ext uri="{BB962C8B-B14F-4D97-AF65-F5344CB8AC3E}">
        <p14:creationId xmlns:p14="http://schemas.microsoft.com/office/powerpoint/2010/main" val="3870799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7D625-B7C0-41DD-9FBB-6C5AF4D020BE}"/>
              </a:ext>
            </a:extLst>
          </p:cNvPr>
          <p:cNvSpPr>
            <a:spLocks noGrp="1"/>
          </p:cNvSpPr>
          <p:nvPr>
            <p:ph type="title"/>
          </p:nvPr>
        </p:nvSpPr>
        <p:spPr/>
        <p:txBody>
          <a:bodyPr/>
          <a:lstStyle/>
          <a:p>
            <a:r>
              <a:rPr lang="en-CA" dirty="0"/>
              <a:t>Rule Review for 2019</a:t>
            </a:r>
          </a:p>
        </p:txBody>
      </p:sp>
      <p:sp>
        <p:nvSpPr>
          <p:cNvPr id="3" name="Content Placeholder 2">
            <a:extLst>
              <a:ext uri="{FF2B5EF4-FFF2-40B4-BE49-F238E27FC236}">
                <a16:creationId xmlns:a16="http://schemas.microsoft.com/office/drawing/2014/main" id="{81400C8E-5322-4D5C-92E6-97C50D1A631C}"/>
              </a:ext>
            </a:extLst>
          </p:cNvPr>
          <p:cNvSpPr>
            <a:spLocks noGrp="1"/>
          </p:cNvSpPr>
          <p:nvPr>
            <p:ph idx="1"/>
          </p:nvPr>
        </p:nvSpPr>
        <p:spPr>
          <a:xfrm>
            <a:off x="236538" y="1425146"/>
            <a:ext cx="8737600" cy="4351767"/>
          </a:xfrm>
        </p:spPr>
        <p:txBody>
          <a:bodyPr/>
          <a:lstStyle/>
          <a:p>
            <a:pPr marL="0" indent="0">
              <a:buNone/>
            </a:pPr>
            <a:r>
              <a:rPr lang="en-US" b="1" dirty="0"/>
              <a:t>Infringements and Sanctions </a:t>
            </a:r>
          </a:p>
          <a:p>
            <a:r>
              <a:rPr lang="en-US" dirty="0"/>
              <a:t>For any infringements, including those listed below, the free kick is retaken.</a:t>
            </a:r>
          </a:p>
          <a:p>
            <a:pPr lvl="1"/>
            <a:r>
              <a:rPr lang="en-US" dirty="0"/>
              <a:t>Opponents encroach the retreat line before it is touched by a player of the team taking the goal kick</a:t>
            </a:r>
          </a:p>
          <a:p>
            <a:pPr lvl="1"/>
            <a:r>
              <a:rPr lang="en-US" u="sng" dirty="0">
                <a:solidFill>
                  <a:srgbClr val="FF0000"/>
                </a:solidFill>
              </a:rPr>
              <a:t>Kicker touches the ball a second time with their feet</a:t>
            </a:r>
          </a:p>
          <a:p>
            <a:pPr lvl="1"/>
            <a:r>
              <a:rPr lang="en-US" dirty="0"/>
              <a:t>The ball is not kicked directly out of the penalty area</a:t>
            </a:r>
            <a:endParaRPr lang="en-CA" dirty="0"/>
          </a:p>
        </p:txBody>
      </p:sp>
    </p:spTree>
    <p:extLst>
      <p:ext uri="{BB962C8B-B14F-4D97-AF65-F5344CB8AC3E}">
        <p14:creationId xmlns:p14="http://schemas.microsoft.com/office/powerpoint/2010/main" val="3090698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116C-4091-41B7-A23D-2E4448B0B43E}"/>
              </a:ext>
            </a:extLst>
          </p:cNvPr>
          <p:cNvSpPr>
            <a:spLocks noGrp="1"/>
          </p:cNvSpPr>
          <p:nvPr>
            <p:ph type="title"/>
          </p:nvPr>
        </p:nvSpPr>
        <p:spPr/>
        <p:txBody>
          <a:bodyPr/>
          <a:lstStyle/>
          <a:p>
            <a:r>
              <a:rPr lang="en-CA" dirty="0"/>
              <a:t>Rule Review for 2019</a:t>
            </a:r>
          </a:p>
        </p:txBody>
      </p:sp>
      <p:sp>
        <p:nvSpPr>
          <p:cNvPr id="3" name="Content Placeholder 2">
            <a:extLst>
              <a:ext uri="{FF2B5EF4-FFF2-40B4-BE49-F238E27FC236}">
                <a16:creationId xmlns:a16="http://schemas.microsoft.com/office/drawing/2014/main" id="{4913EF2A-0D62-4144-98A6-403E303E42FF}"/>
              </a:ext>
            </a:extLst>
          </p:cNvPr>
          <p:cNvSpPr>
            <a:spLocks noGrp="1"/>
          </p:cNvSpPr>
          <p:nvPr>
            <p:ph idx="1"/>
          </p:nvPr>
        </p:nvSpPr>
        <p:spPr>
          <a:xfrm>
            <a:off x="236538" y="1441622"/>
            <a:ext cx="8737600" cy="4335291"/>
          </a:xfrm>
        </p:spPr>
        <p:txBody>
          <a:bodyPr/>
          <a:lstStyle/>
          <a:p>
            <a:pPr marL="0" indent="0">
              <a:buNone/>
            </a:pPr>
            <a:r>
              <a:rPr lang="en-US" b="1" dirty="0"/>
              <a:t>Infringements and Sanctions </a:t>
            </a:r>
          </a:p>
          <a:p>
            <a:r>
              <a:rPr lang="en-US" dirty="0"/>
              <a:t>For any infringements, including those listed below, the corner kick is retaken.</a:t>
            </a:r>
          </a:p>
          <a:p>
            <a:pPr lvl="1"/>
            <a:r>
              <a:rPr lang="en-US" dirty="0"/>
              <a:t>Opponents encroaching within 5 </a:t>
            </a:r>
            <a:r>
              <a:rPr lang="en-US" dirty="0" err="1"/>
              <a:t>metres</a:t>
            </a:r>
            <a:r>
              <a:rPr lang="en-US" dirty="0"/>
              <a:t> (or six (6) yards) of the ball</a:t>
            </a:r>
          </a:p>
          <a:p>
            <a:pPr lvl="1"/>
            <a:r>
              <a:rPr lang="en-US" u="sng" dirty="0">
                <a:solidFill>
                  <a:srgbClr val="FF0000"/>
                </a:solidFill>
              </a:rPr>
              <a:t>Kicker touches the ball a second time with their feet </a:t>
            </a:r>
          </a:p>
          <a:p>
            <a:r>
              <a:rPr lang="en-US" u="sng" dirty="0">
                <a:solidFill>
                  <a:srgbClr val="FF0000"/>
                </a:solidFill>
              </a:rPr>
              <a:t>An Indirect Free Kick or is awarded to the opposing team if the kicker:</a:t>
            </a:r>
          </a:p>
          <a:p>
            <a:pPr lvl="1"/>
            <a:r>
              <a:rPr lang="en-US" u="sng" dirty="0">
                <a:solidFill>
                  <a:srgbClr val="FF0000"/>
                </a:solidFill>
              </a:rPr>
              <a:t>Touches the ball a second time with their hands</a:t>
            </a:r>
            <a:endParaRPr lang="en-CA" u="sng" dirty="0">
              <a:solidFill>
                <a:srgbClr val="FF0000"/>
              </a:solidFill>
            </a:endParaRPr>
          </a:p>
        </p:txBody>
      </p:sp>
    </p:spTree>
    <p:extLst>
      <p:ext uri="{BB962C8B-B14F-4D97-AF65-F5344CB8AC3E}">
        <p14:creationId xmlns:p14="http://schemas.microsoft.com/office/powerpoint/2010/main" val="36076305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CA" altLang="en-US"/>
              <a:t>Final Standings – Tie Breakers</a:t>
            </a:r>
          </a:p>
        </p:txBody>
      </p:sp>
      <p:sp>
        <p:nvSpPr>
          <p:cNvPr id="3" name="Content Placeholder 2"/>
          <p:cNvSpPr>
            <a:spLocks noGrp="1"/>
          </p:cNvSpPr>
          <p:nvPr>
            <p:ph idx="1"/>
          </p:nvPr>
        </p:nvSpPr>
        <p:spPr>
          <a:xfrm>
            <a:off x="211138" y="1276350"/>
            <a:ext cx="8737600" cy="5067300"/>
          </a:xfrm>
        </p:spPr>
        <p:txBody>
          <a:bodyPr/>
          <a:lstStyle/>
          <a:p>
            <a:pPr>
              <a:defRPr/>
            </a:pPr>
            <a:r>
              <a:rPr lang="en-CA" sz="1400" dirty="0"/>
              <a:t> If two or more teams in an Age Group are tied in points at the end of the League schedule, then the tie-breaker to determine the team standing shall be determined in the following order:</a:t>
            </a:r>
          </a:p>
          <a:p>
            <a:pPr marL="0" indent="0">
              <a:buFontTx/>
              <a:buNone/>
              <a:defRPr/>
            </a:pPr>
            <a:endParaRPr lang="en-CA" sz="1400" dirty="0"/>
          </a:p>
          <a:p>
            <a:pPr lvl="1">
              <a:defRPr/>
            </a:pPr>
            <a:r>
              <a:rPr lang="en-CA" sz="1400" dirty="0"/>
              <a:t>The team with the most points in the head-to-head games played between the tied teams shall be declared the winner of the tie-breaker;</a:t>
            </a:r>
          </a:p>
          <a:p>
            <a:pPr marL="0" indent="0">
              <a:buFontTx/>
              <a:buNone/>
              <a:defRPr/>
            </a:pPr>
            <a:endParaRPr lang="en-CA" sz="1400" dirty="0"/>
          </a:p>
          <a:p>
            <a:pPr lvl="1">
              <a:defRPr/>
            </a:pPr>
            <a:r>
              <a:rPr lang="en-CA" sz="1400" dirty="0"/>
              <a:t>The team with the highest goal differential (GF minus GA) in the head-to-head games played between the tied teams shall be declared the winner of the tie-breaker;</a:t>
            </a:r>
          </a:p>
          <a:p>
            <a:pPr marL="0" indent="0">
              <a:buFontTx/>
              <a:buNone/>
              <a:defRPr/>
            </a:pPr>
            <a:endParaRPr lang="en-CA" sz="1400" dirty="0"/>
          </a:p>
          <a:p>
            <a:pPr lvl="1">
              <a:defRPr/>
            </a:pPr>
            <a:r>
              <a:rPr lang="en-CA" sz="1400" dirty="0"/>
              <a:t>The team with the most wins in all regular season games shall be declared the winner of the tie-breaker;</a:t>
            </a:r>
          </a:p>
          <a:p>
            <a:pPr marL="0" indent="0">
              <a:buFontTx/>
              <a:buNone/>
              <a:defRPr/>
            </a:pPr>
            <a:endParaRPr lang="en-CA" sz="1400" dirty="0"/>
          </a:p>
          <a:p>
            <a:pPr lvl="1">
              <a:defRPr/>
            </a:pPr>
            <a:r>
              <a:rPr lang="en-CA" sz="1400" dirty="0"/>
              <a:t>The team with the least goals against in all regular season games shall be declared the winner of the tie-breaker;</a:t>
            </a:r>
          </a:p>
          <a:p>
            <a:pPr marL="0" indent="0">
              <a:buFontTx/>
              <a:buNone/>
              <a:defRPr/>
            </a:pPr>
            <a:endParaRPr lang="en-CA" sz="1400" dirty="0"/>
          </a:p>
          <a:p>
            <a:pPr lvl="1">
              <a:defRPr/>
            </a:pPr>
            <a:r>
              <a:rPr lang="en-CA" sz="1400" dirty="0"/>
              <a:t>If the position is relevant for determining the division champion or the team’s eligibility for promotion to a higher level league or division, and if steps a), b), c) and d) do not break the tie, a playoff shall be required between the tied teams, to be played at a neutral site under the direction of the SOSA League (e.g. referee and assistant referees appointed by SOSA League). The game duration shall be the same as specified in these Rules and Regulations for the Age Group of those teams. If the game is tied at the end of regular time, then the game shall be decided by penalty kicks.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Trial Registration Permit vs Temporary Eligibility Permit</a:t>
            </a:r>
          </a:p>
        </p:txBody>
      </p:sp>
      <p:sp>
        <p:nvSpPr>
          <p:cNvPr id="5" name="Rectangle 4"/>
          <p:cNvSpPr/>
          <p:nvPr/>
        </p:nvSpPr>
        <p:spPr>
          <a:xfrm>
            <a:off x="270933" y="-12098327"/>
            <a:ext cx="6587067" cy="5478423"/>
          </a:xfrm>
          <a:prstGeom prst="rect">
            <a:avLst/>
          </a:prstGeom>
        </p:spPr>
        <p:txBody>
          <a:bodyPr wrap="square">
            <a:spAutoFit/>
          </a:bodyPr>
          <a:lstStyle/>
          <a:p>
            <a:endParaRPr lang="en-CA" sz="1000" dirty="0">
              <a:solidFill>
                <a:srgbClr val="000000"/>
              </a:solidFill>
              <a:latin typeface="Roboto"/>
            </a:endParaRPr>
          </a:p>
          <a:p>
            <a:r>
              <a:rPr lang="en-CA" sz="1000" dirty="0">
                <a:solidFill>
                  <a:srgbClr val="000000"/>
                </a:solidFill>
                <a:latin typeface="Roboto"/>
              </a:rPr>
              <a:t> This Trial Registration Permit requires validation by the Club’s District Association or Ontario Soccer where applicable. (</a:t>
            </a:r>
            <a:r>
              <a:rPr lang="en-CA" sz="1000" b="1" dirty="0">
                <a:solidFill>
                  <a:srgbClr val="000000"/>
                </a:solidFill>
                <a:latin typeface="Roboto"/>
              </a:rPr>
              <a:t>Note: </a:t>
            </a:r>
            <a:r>
              <a:rPr lang="en-CA" sz="1000" dirty="0">
                <a:solidFill>
                  <a:srgbClr val="000000"/>
                </a:solidFill>
                <a:latin typeface="Roboto"/>
              </a:rPr>
              <a:t>The player also requires an Ontario Soccer Registration Identification” in order to play for a Competitive Team. Section 5.0 Registration – Operational Procedure 8.0 	</a:t>
            </a:r>
          </a:p>
          <a:p>
            <a:r>
              <a:rPr lang="en-CA" sz="1000" dirty="0">
                <a:solidFill>
                  <a:srgbClr val="000000"/>
                </a:solidFill>
                <a:latin typeface="Roboto"/>
              </a:rPr>
              <a:t>A “Trial Registration Permit” is a temporary registration with Ontario Soccer which shall only be used by players who are not registered with Ontario Soccer or a Provincial Association affiliated to the CSA. 	</a:t>
            </a:r>
          </a:p>
          <a:p>
            <a:r>
              <a:rPr lang="en-CA" sz="1000" b="1" dirty="0">
                <a:solidFill>
                  <a:srgbClr val="000000"/>
                </a:solidFill>
                <a:latin typeface="Roboto"/>
              </a:rPr>
              <a:t>Date of Game #1: Date of Game #2: </a:t>
            </a:r>
            <a:endParaRPr lang="en-CA" sz="1000" dirty="0">
              <a:solidFill>
                <a:srgbClr val="000000"/>
              </a:solidFill>
              <a:latin typeface="Roboto"/>
            </a:endParaRPr>
          </a:p>
          <a:p>
            <a:r>
              <a:rPr lang="en-CA" sz="1000" b="1" dirty="0">
                <a:solidFill>
                  <a:srgbClr val="000000"/>
                </a:solidFill>
                <a:latin typeface="Roboto"/>
              </a:rPr>
              <a:t>This Trial Registration Permit Form will be used for a: </a:t>
            </a:r>
            <a:r>
              <a:rPr lang="en-CA" sz="1000" dirty="0">
                <a:solidFill>
                  <a:srgbClr val="000000"/>
                </a:solidFill>
                <a:latin typeface="MS Gothic" panose="020B0609070205080204" pitchFamily="49" charset="-128"/>
              </a:rPr>
              <a:t>☐ </a:t>
            </a:r>
            <a:r>
              <a:rPr lang="en-CA" sz="1000" b="1" dirty="0">
                <a:solidFill>
                  <a:srgbClr val="000000"/>
                </a:solidFill>
                <a:latin typeface="Roboto"/>
              </a:rPr>
              <a:t>League Game: </a:t>
            </a:r>
            <a:endParaRPr lang="en-CA" sz="1000" dirty="0">
              <a:solidFill>
                <a:srgbClr val="000000"/>
              </a:solidFill>
              <a:latin typeface="Roboto"/>
            </a:endParaRPr>
          </a:p>
          <a:p>
            <a:r>
              <a:rPr lang="en-CA" sz="1000" dirty="0">
                <a:solidFill>
                  <a:srgbClr val="000000"/>
                </a:solidFill>
                <a:latin typeface="MS Gothic" panose="020B0609070205080204" pitchFamily="49" charset="-128"/>
              </a:rPr>
              <a:t>☐ </a:t>
            </a:r>
            <a:r>
              <a:rPr lang="en-CA" sz="1000" b="1" dirty="0">
                <a:solidFill>
                  <a:srgbClr val="000000"/>
                </a:solidFill>
                <a:latin typeface="Roboto"/>
              </a:rPr>
              <a:t>Tournament Game: </a:t>
            </a:r>
            <a:endParaRPr lang="en-CA" sz="1000" dirty="0">
              <a:solidFill>
                <a:srgbClr val="000000"/>
              </a:solidFill>
              <a:latin typeface="Roboto"/>
            </a:endParaRPr>
          </a:p>
          <a:p>
            <a:r>
              <a:rPr lang="en-CA" sz="1000" dirty="0">
                <a:solidFill>
                  <a:srgbClr val="000000"/>
                </a:solidFill>
                <a:latin typeface="MS Gothic" panose="020B0609070205080204" pitchFamily="49" charset="-128"/>
              </a:rPr>
              <a:t>☐</a:t>
            </a:r>
            <a:r>
              <a:rPr lang="en-CA" sz="1000" b="1" dirty="0">
                <a:solidFill>
                  <a:srgbClr val="000000"/>
                </a:solidFill>
                <a:latin typeface="Roboto"/>
              </a:rPr>
              <a:t>Exhibition Game: v. </a:t>
            </a:r>
            <a:r>
              <a:rPr lang="en-CA" sz="1000" dirty="0">
                <a:solidFill>
                  <a:srgbClr val="000000"/>
                </a:solidFill>
                <a:latin typeface="Roboto"/>
              </a:rPr>
              <a:t>	</a:t>
            </a:r>
          </a:p>
          <a:p>
            <a:r>
              <a:rPr lang="en-CA" sz="1000" dirty="0">
                <a:solidFill>
                  <a:srgbClr val="000000"/>
                </a:solidFill>
                <a:latin typeface="Roboto"/>
              </a:rPr>
              <a:t>PLAYER INFORMATION 	</a:t>
            </a:r>
          </a:p>
          <a:p>
            <a:r>
              <a:rPr lang="en-CA" sz="1000" b="1" dirty="0">
                <a:solidFill>
                  <a:srgbClr val="000000"/>
                </a:solidFill>
                <a:latin typeface="Roboto"/>
              </a:rPr>
              <a:t>Player Name: </a:t>
            </a:r>
            <a:endParaRPr lang="en-CA" sz="1000" dirty="0">
              <a:solidFill>
                <a:srgbClr val="000000"/>
              </a:solidFill>
              <a:latin typeface="Roboto"/>
            </a:endParaRPr>
          </a:p>
          <a:p>
            <a:r>
              <a:rPr lang="en-CA" sz="1000" b="1" dirty="0">
                <a:solidFill>
                  <a:srgbClr val="000000"/>
                </a:solidFill>
                <a:latin typeface="Roboto"/>
              </a:rPr>
              <a:t>Address: City: Prov. Postal Code: </a:t>
            </a:r>
            <a:endParaRPr lang="en-CA" sz="1000" dirty="0">
              <a:solidFill>
                <a:srgbClr val="000000"/>
              </a:solidFill>
              <a:latin typeface="Roboto"/>
            </a:endParaRPr>
          </a:p>
          <a:p>
            <a:r>
              <a:rPr lang="en-CA" sz="1000" b="1" dirty="0">
                <a:solidFill>
                  <a:srgbClr val="000000"/>
                </a:solidFill>
                <a:latin typeface="Roboto"/>
              </a:rPr>
              <a:t>Telephone: Email: </a:t>
            </a:r>
            <a:endParaRPr lang="en-CA" sz="1000" dirty="0">
              <a:solidFill>
                <a:srgbClr val="000000"/>
              </a:solidFill>
              <a:latin typeface="Roboto"/>
            </a:endParaRPr>
          </a:p>
          <a:p>
            <a:r>
              <a:rPr lang="en-CA" sz="1000" b="1" dirty="0">
                <a:solidFill>
                  <a:srgbClr val="000000"/>
                </a:solidFill>
                <a:latin typeface="Roboto"/>
              </a:rPr>
              <a:t>Date of Birth (d/m/y): Citizenship Status: </a:t>
            </a:r>
            <a:r>
              <a:rPr lang="en-CA" sz="1000" dirty="0">
                <a:solidFill>
                  <a:srgbClr val="000000"/>
                </a:solidFill>
                <a:latin typeface="Roboto"/>
              </a:rPr>
              <a:t>	</a:t>
            </a:r>
          </a:p>
          <a:p>
            <a:r>
              <a:rPr lang="en-CA" sz="1000" dirty="0">
                <a:solidFill>
                  <a:srgbClr val="000000"/>
                </a:solidFill>
                <a:latin typeface="Roboto"/>
              </a:rPr>
              <a:t>ORGANIZATION /TEAM INFORMATION 	</a:t>
            </a:r>
          </a:p>
          <a:p>
            <a:r>
              <a:rPr lang="en-CA" sz="1000" dirty="0">
                <a:solidFill>
                  <a:srgbClr val="000000"/>
                </a:solidFill>
                <a:latin typeface="Roboto"/>
              </a:rPr>
              <a:t>Organization wishing to use the above player in a trial game(s): Click here to enter text. </a:t>
            </a:r>
          </a:p>
          <a:p>
            <a:r>
              <a:rPr lang="en-CA" sz="1000" dirty="0">
                <a:solidFill>
                  <a:srgbClr val="000000"/>
                </a:solidFill>
                <a:latin typeface="Roboto"/>
              </a:rPr>
              <a:t>Team for which the player will play on trial with: Click here to enter text. </a:t>
            </a:r>
          </a:p>
          <a:p>
            <a:r>
              <a:rPr lang="en-CA" sz="1000" dirty="0">
                <a:solidFill>
                  <a:srgbClr val="000000"/>
                </a:solidFill>
                <a:latin typeface="Roboto"/>
              </a:rPr>
              <a:t>Authorization of Club Registrar: </a:t>
            </a:r>
          </a:p>
          <a:p>
            <a:r>
              <a:rPr lang="en-CA" sz="1000" dirty="0">
                <a:solidFill>
                  <a:srgbClr val="000000"/>
                </a:solidFill>
                <a:latin typeface="Roboto"/>
              </a:rPr>
              <a:t>Name Signature Date 	</a:t>
            </a:r>
          </a:p>
          <a:p>
            <a:r>
              <a:rPr lang="en-CA" sz="1000" b="1" dirty="0">
                <a:solidFill>
                  <a:srgbClr val="000000"/>
                </a:solidFill>
                <a:latin typeface="Roboto"/>
              </a:rPr>
              <a:t>Club with which player was last registered: </a:t>
            </a:r>
            <a:endParaRPr lang="en-CA" sz="1000" dirty="0">
              <a:solidFill>
                <a:srgbClr val="000000"/>
              </a:solidFill>
              <a:latin typeface="Roboto"/>
            </a:endParaRPr>
          </a:p>
          <a:p>
            <a:r>
              <a:rPr lang="en-CA" sz="1000" b="1" dirty="0">
                <a:solidFill>
                  <a:srgbClr val="000000"/>
                </a:solidFill>
                <a:latin typeface="Roboto"/>
              </a:rPr>
              <a:t>Country in which player was last registered: </a:t>
            </a:r>
            <a:endParaRPr lang="en-CA" sz="1000" dirty="0">
              <a:solidFill>
                <a:srgbClr val="000000"/>
              </a:solidFill>
              <a:latin typeface="Roboto"/>
            </a:endParaRPr>
          </a:p>
          <a:p>
            <a:r>
              <a:rPr lang="en-CA" sz="1000" b="1" dirty="0">
                <a:solidFill>
                  <a:srgbClr val="000000"/>
                </a:solidFill>
                <a:latin typeface="Roboto"/>
              </a:rPr>
              <a:t>Year in which player was last registered: </a:t>
            </a:r>
            <a:endParaRPr lang="en-CA" sz="1000" dirty="0">
              <a:solidFill>
                <a:srgbClr val="000000"/>
              </a:solidFill>
              <a:latin typeface="Roboto"/>
            </a:endParaRPr>
          </a:p>
          <a:p>
            <a:r>
              <a:rPr lang="en-CA" sz="1000" b="1" dirty="0">
                <a:solidFill>
                  <a:srgbClr val="000000"/>
                </a:solidFill>
                <a:latin typeface="Roboto"/>
              </a:rPr>
              <a:t>WARNING: </a:t>
            </a:r>
            <a:r>
              <a:rPr lang="en-CA" sz="1000" dirty="0">
                <a:solidFill>
                  <a:srgbClr val="000000"/>
                </a:solidFill>
                <a:latin typeface="Roboto"/>
              </a:rPr>
              <a:t>Any person providing false information or withholding the required information in this section shall be suspended from all soccer activities for one year. 	</a:t>
            </a:r>
          </a:p>
          <a:p>
            <a:r>
              <a:rPr lang="en-CA" sz="1000" b="1" dirty="0">
                <a:solidFill>
                  <a:srgbClr val="000000"/>
                </a:solidFill>
                <a:latin typeface="Roboto"/>
              </a:rPr>
              <a:t>PLAYER’S AGREEMENT </a:t>
            </a:r>
            <a:endParaRPr lang="en-CA" sz="1000" dirty="0">
              <a:solidFill>
                <a:srgbClr val="000000"/>
              </a:solidFill>
              <a:latin typeface="Roboto"/>
            </a:endParaRPr>
          </a:p>
          <a:p>
            <a:r>
              <a:rPr lang="en-CA" sz="1000" dirty="0">
                <a:solidFill>
                  <a:srgbClr val="000000"/>
                </a:solidFill>
                <a:latin typeface="Roboto"/>
              </a:rPr>
              <a:t>I have not registered with any other team in Ontario for this season. I understand that after this form has been validated by the District Association, I will be registered with Ontario Soccer for two trial games during the “Trial Period” indicated and only with the team specified on this form. During the “Trial Period” indicated on this TRP form, I am eligible for Ontario Soccer insurance and am subject to the discipline of Ontario Soccer. I agree to abide by the Governing Documents of Ontario Soccer its District Associations, Leagues and Clubs/Academies. 	</a:t>
            </a:r>
          </a:p>
          <a:p>
            <a:r>
              <a:rPr lang="en-CA" sz="1000" b="1" dirty="0">
                <a:solidFill>
                  <a:srgbClr val="000000"/>
                </a:solidFill>
                <a:latin typeface="Roboto"/>
              </a:rPr>
              <a:t>15-DAY TRIAL PERIOD </a:t>
            </a:r>
            <a:endParaRPr lang="en-CA" sz="1000" dirty="0">
              <a:solidFill>
                <a:srgbClr val="000000"/>
              </a:solidFill>
              <a:latin typeface="Roboto"/>
            </a:endParaRPr>
          </a:p>
          <a:p>
            <a:r>
              <a:rPr lang="en-CA" sz="1000" b="1" dirty="0">
                <a:solidFill>
                  <a:srgbClr val="000000"/>
                </a:solidFill>
                <a:latin typeface="Roboto"/>
              </a:rPr>
              <a:t>Starting Date: </a:t>
            </a:r>
            <a:endParaRPr lang="en-CA" sz="1000" dirty="0">
              <a:solidFill>
                <a:srgbClr val="000000"/>
              </a:solidFill>
              <a:latin typeface="Roboto"/>
            </a:endParaRPr>
          </a:p>
          <a:p>
            <a:r>
              <a:rPr lang="en-CA" sz="1000" b="1" dirty="0">
                <a:solidFill>
                  <a:srgbClr val="000000"/>
                </a:solidFill>
                <a:latin typeface="Roboto"/>
              </a:rPr>
              <a:t>Expiry Date: </a:t>
            </a:r>
            <a:r>
              <a:rPr lang="en-CA" sz="1000" dirty="0">
                <a:solidFill>
                  <a:srgbClr val="000000"/>
                </a:solidFill>
                <a:latin typeface="Roboto"/>
              </a:rPr>
              <a:t>	</a:t>
            </a:r>
            <a:r>
              <a:rPr lang="en-CA" sz="1000" b="1" dirty="0">
                <a:solidFill>
                  <a:srgbClr val="000000"/>
                </a:solidFill>
                <a:latin typeface="Roboto"/>
              </a:rPr>
              <a:t>DISTRICT ASSOCIATION / ONTARIO SOCCER VALIDATION </a:t>
            </a:r>
            <a:endParaRPr lang="en-CA" sz="1000" dirty="0">
              <a:solidFill>
                <a:srgbClr val="000000"/>
              </a:solidFill>
              <a:latin typeface="Roboto"/>
            </a:endParaRPr>
          </a:p>
          <a:p>
            <a:r>
              <a:rPr lang="en-CA" sz="1000" b="1" dirty="0">
                <a:solidFill>
                  <a:srgbClr val="000000"/>
                </a:solidFill>
                <a:latin typeface="Roboto"/>
              </a:rPr>
              <a:t>APPROVAL: </a:t>
            </a:r>
            <a:r>
              <a:rPr lang="en-CA" sz="1000" dirty="0">
                <a:solidFill>
                  <a:srgbClr val="000000"/>
                </a:solidFill>
                <a:latin typeface="Roboto"/>
              </a:rPr>
              <a:t>	</a:t>
            </a:r>
          </a:p>
        </p:txBody>
      </p:sp>
      <p:sp>
        <p:nvSpPr>
          <p:cNvPr id="7" name="Content Placeholder 2"/>
          <p:cNvSpPr>
            <a:spLocks noGrp="1"/>
          </p:cNvSpPr>
          <p:nvPr>
            <p:ph idx="1"/>
          </p:nvPr>
        </p:nvSpPr>
        <p:spPr>
          <a:xfrm>
            <a:off x="261938" y="1323975"/>
            <a:ext cx="8737600" cy="3975100"/>
          </a:xfrm>
        </p:spPr>
        <p:txBody>
          <a:bodyPr/>
          <a:lstStyle/>
          <a:p>
            <a:pPr>
              <a:defRPr/>
            </a:pPr>
            <a:r>
              <a:rPr lang="en-CA" sz="1800" dirty="0">
                <a:latin typeface="+mj-lt"/>
              </a:rPr>
              <a:t>Trial Registration Permit – this permit is to be used when a player is not registered in the current season to any team.  They will be having a “tryout” to your team to see if both parties are interested in playing together.</a:t>
            </a:r>
          </a:p>
          <a:p>
            <a:pPr>
              <a:defRPr/>
            </a:pPr>
            <a:endParaRPr lang="en-CA" sz="1800" dirty="0">
              <a:latin typeface="+mj-lt"/>
            </a:endParaRPr>
          </a:p>
          <a:p>
            <a:pPr>
              <a:defRPr/>
            </a:pPr>
            <a:r>
              <a:rPr lang="en-CA" sz="1800" dirty="0">
                <a:latin typeface="+mj-lt"/>
              </a:rPr>
              <a:t>Temporary Eligibility Permit – this permit is to be used when a player is currently registered to a club (Quinte West) and another club would like to borrow them for a game or tournament (Belleville).</a:t>
            </a:r>
          </a:p>
          <a:p>
            <a:pPr>
              <a:defRPr/>
            </a:pPr>
            <a:endParaRPr lang="en-CA" sz="1800" dirty="0">
              <a:latin typeface="+mj-lt"/>
            </a:endParaRPr>
          </a:p>
          <a:p>
            <a:pPr>
              <a:defRPr/>
            </a:pPr>
            <a:r>
              <a:rPr lang="en-CA" sz="1800" dirty="0">
                <a:latin typeface="+mj-lt"/>
              </a:rPr>
              <a:t>Both permits must be signed off by the club and District Association.</a:t>
            </a:r>
          </a:p>
          <a:p>
            <a:pPr>
              <a:defRPr/>
            </a:pPr>
            <a:endParaRPr lang="en-CA" sz="1800" dirty="0">
              <a:latin typeface="+mj-lt"/>
            </a:endParaRPr>
          </a:p>
          <a:p>
            <a:pPr>
              <a:defRPr/>
            </a:pPr>
            <a:r>
              <a:rPr lang="en-CA" sz="1800" dirty="0">
                <a:latin typeface="+mj-lt"/>
              </a:rPr>
              <a:t>Please visit the SOSA District website for more information.</a:t>
            </a:r>
          </a:p>
          <a:p>
            <a:pPr>
              <a:defRPr/>
            </a:pPr>
            <a:endParaRPr lang="en-CA" sz="1800" dirty="0">
              <a:latin typeface="+mj-lt"/>
            </a:endParaRPr>
          </a:p>
          <a:p>
            <a:pPr>
              <a:defRPr/>
            </a:pPr>
            <a:r>
              <a:rPr lang="en-CA" sz="1800" dirty="0">
                <a:latin typeface="+mj-lt"/>
              </a:rPr>
              <a:t>http://www.soccersosa.com/DisplayPage.aspx?PageID=297</a:t>
            </a:r>
          </a:p>
        </p:txBody>
      </p:sp>
    </p:spTree>
    <p:extLst>
      <p:ext uri="{BB962C8B-B14F-4D97-AF65-F5344CB8AC3E}">
        <p14:creationId xmlns:p14="http://schemas.microsoft.com/office/powerpoint/2010/main" val="2938027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ltLang="en-US"/>
              <a:t>Schedules</a:t>
            </a:r>
          </a:p>
        </p:txBody>
      </p:sp>
      <p:sp>
        <p:nvSpPr>
          <p:cNvPr id="14339" name="Content Placeholder 2"/>
          <p:cNvSpPr>
            <a:spLocks noGrp="1"/>
          </p:cNvSpPr>
          <p:nvPr>
            <p:ph idx="1"/>
          </p:nvPr>
        </p:nvSpPr>
        <p:spPr>
          <a:xfrm>
            <a:off x="354013" y="1300163"/>
            <a:ext cx="8477250" cy="3975100"/>
          </a:xfrm>
        </p:spPr>
        <p:txBody>
          <a:bodyPr/>
          <a:lstStyle/>
          <a:p>
            <a:r>
              <a:rPr lang="en-CA" altLang="en-US" sz="1800" dirty="0"/>
              <a:t>Draft schedule will be made available by Friday May 10</a:t>
            </a:r>
            <a:r>
              <a:rPr lang="en-CA" altLang="en-US" sz="1800" baseline="30000" dirty="0"/>
              <a:t>th</a:t>
            </a:r>
            <a:r>
              <a:rPr lang="en-CA" altLang="en-US" sz="1800" dirty="0"/>
              <a:t> </a:t>
            </a:r>
          </a:p>
          <a:p>
            <a:r>
              <a:rPr lang="en-CA" altLang="en-US" sz="1800" dirty="0"/>
              <a:t>Please review your teams schedule and report any issues to </a:t>
            </a:r>
            <a:r>
              <a:rPr lang="en-CA" altLang="en-US" sz="1800" u="sng" dirty="0">
                <a:solidFill>
                  <a:srgbClr val="0000FF"/>
                </a:solidFill>
                <a:hlinkClick r:id="rId2"/>
              </a:rPr>
              <a:t>admin@sosaleague.ca</a:t>
            </a:r>
            <a:endParaRPr lang="en-CA" altLang="en-US" sz="1800" u="sng" dirty="0">
              <a:solidFill>
                <a:srgbClr val="0000FF"/>
              </a:solidFill>
            </a:endParaRPr>
          </a:p>
          <a:p>
            <a:r>
              <a:rPr lang="en-CA" altLang="en-US" sz="1800" dirty="0"/>
              <a:t>Between May 10</a:t>
            </a:r>
            <a:r>
              <a:rPr lang="en-CA" altLang="en-US" sz="1800" baseline="30000" dirty="0"/>
              <a:t>th</a:t>
            </a:r>
            <a:r>
              <a:rPr lang="en-CA" altLang="en-US" sz="1800" dirty="0"/>
              <a:t> and May 14</a:t>
            </a:r>
            <a:r>
              <a:rPr lang="en-CA" altLang="en-US" sz="1800" baseline="30000" dirty="0"/>
              <a:t>th</a:t>
            </a:r>
            <a:r>
              <a:rPr lang="en-CA" altLang="en-US" sz="1800" dirty="0"/>
              <a:t> we will correct the draft schedule</a:t>
            </a:r>
          </a:p>
          <a:p>
            <a:r>
              <a:rPr lang="en-CA" altLang="en-US" sz="1800" dirty="0"/>
              <a:t>Final schedule released May 15</a:t>
            </a:r>
            <a:r>
              <a:rPr lang="en-CA" altLang="en-US" sz="1800" baseline="30000" dirty="0"/>
              <a:t>th</a:t>
            </a:r>
            <a:r>
              <a:rPr lang="en-CA" altLang="en-US" sz="1800" dirty="0"/>
              <a:t>- no changes possible after this date</a:t>
            </a:r>
          </a:p>
          <a:p>
            <a:r>
              <a:rPr lang="en-CA" altLang="en-US" sz="1800" dirty="0"/>
              <a:t>The </a:t>
            </a:r>
            <a:r>
              <a:rPr lang="en-CA" altLang="en-US" sz="1800" b="1" dirty="0"/>
              <a:t>rules for requesting changes</a:t>
            </a:r>
            <a:r>
              <a:rPr lang="en-CA" altLang="en-US" sz="1800" dirty="0"/>
              <a:t> to the schedule are covered in the next slides</a:t>
            </a:r>
          </a:p>
          <a:p>
            <a:r>
              <a:rPr lang="en-CA" altLang="en-US" sz="1800" dirty="0"/>
              <a:t>Changes will occur over the next week as problems are identified- So continue to check your schedule</a:t>
            </a:r>
          </a:p>
          <a:p>
            <a:r>
              <a:rPr lang="en-CA" altLang="en-US" sz="1800" dirty="0"/>
              <a:t>Please pay special attention to the game fields and game nights-they may vary from your usual</a:t>
            </a:r>
          </a:p>
          <a:p>
            <a:r>
              <a:rPr lang="en-CA" altLang="en-US" sz="1800" b="1" dirty="0"/>
              <a:t>Season will start May 20</a:t>
            </a:r>
            <a:r>
              <a:rPr lang="en-CA" altLang="en-US" sz="1800" b="1" baseline="30000" dirty="0"/>
              <a:t>th</a:t>
            </a:r>
            <a:r>
              <a:rPr lang="en-CA" altLang="en-US" sz="1800" b="1" dirty="0"/>
              <a:t> – pending fields opening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Travel Permits &amp; Tournament Applications</a:t>
            </a:r>
          </a:p>
        </p:txBody>
      </p:sp>
      <p:sp>
        <p:nvSpPr>
          <p:cNvPr id="3" name="Content Placeholder 2"/>
          <p:cNvSpPr>
            <a:spLocks noGrp="1"/>
          </p:cNvSpPr>
          <p:nvPr>
            <p:ph idx="1"/>
          </p:nvPr>
        </p:nvSpPr>
        <p:spPr>
          <a:xfrm>
            <a:off x="118005" y="1370014"/>
            <a:ext cx="8737600" cy="645054"/>
          </a:xfrm>
        </p:spPr>
        <p:txBody>
          <a:bodyPr/>
          <a:lstStyle/>
          <a:p>
            <a:r>
              <a:rPr lang="en-CA" dirty="0"/>
              <a:t>http://ctms.ontariosoccer.net/</a:t>
            </a:r>
          </a:p>
        </p:txBody>
      </p:sp>
      <p:pic>
        <p:nvPicPr>
          <p:cNvPr id="4" name="Picture 3"/>
          <p:cNvPicPr>
            <a:picLocks noChangeAspect="1"/>
          </p:cNvPicPr>
          <p:nvPr/>
        </p:nvPicPr>
        <p:blipFill>
          <a:blip r:embed="rId2"/>
          <a:stretch>
            <a:fillRect/>
          </a:stretch>
        </p:blipFill>
        <p:spPr>
          <a:xfrm>
            <a:off x="896581" y="1862666"/>
            <a:ext cx="7180447" cy="4139142"/>
          </a:xfrm>
          <a:prstGeom prst="rect">
            <a:avLst/>
          </a:prstGeom>
        </p:spPr>
      </p:pic>
    </p:spTree>
    <p:extLst>
      <p:ext uri="{BB962C8B-B14F-4D97-AF65-F5344CB8AC3E}">
        <p14:creationId xmlns:p14="http://schemas.microsoft.com/office/powerpoint/2010/main" val="3326470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CTMS – Ontario Soccer Management System</a:t>
            </a:r>
          </a:p>
        </p:txBody>
      </p:sp>
      <p:sp>
        <p:nvSpPr>
          <p:cNvPr id="3" name="Content Placeholder 2"/>
          <p:cNvSpPr>
            <a:spLocks noGrp="1"/>
          </p:cNvSpPr>
          <p:nvPr>
            <p:ph idx="1"/>
          </p:nvPr>
        </p:nvSpPr>
        <p:spPr>
          <a:xfrm>
            <a:off x="6637866" y="1354666"/>
            <a:ext cx="2336271" cy="4766734"/>
          </a:xfrm>
        </p:spPr>
        <p:txBody>
          <a:bodyPr/>
          <a:lstStyle/>
          <a:p>
            <a:r>
              <a:rPr lang="en-CA" sz="1800" dirty="0"/>
              <a:t>Accounts can be created quickly by clicking here.</a:t>
            </a:r>
          </a:p>
          <a:p>
            <a:endParaRPr lang="en-CA" sz="1800" dirty="0"/>
          </a:p>
          <a:p>
            <a:r>
              <a:rPr lang="en-CA" sz="1800" dirty="0"/>
              <a:t>If you already have an account click Login.</a:t>
            </a:r>
          </a:p>
        </p:txBody>
      </p:sp>
      <p:pic>
        <p:nvPicPr>
          <p:cNvPr id="4" name="Picture 3"/>
          <p:cNvPicPr>
            <a:picLocks noChangeAspect="1"/>
          </p:cNvPicPr>
          <p:nvPr/>
        </p:nvPicPr>
        <p:blipFill>
          <a:blip r:embed="rId2"/>
          <a:stretch>
            <a:fillRect/>
          </a:stretch>
        </p:blipFill>
        <p:spPr>
          <a:xfrm>
            <a:off x="80433" y="1354666"/>
            <a:ext cx="6557433" cy="4596342"/>
          </a:xfrm>
          <a:prstGeom prst="rect">
            <a:avLst/>
          </a:prstGeom>
        </p:spPr>
      </p:pic>
      <p:cxnSp>
        <p:nvCxnSpPr>
          <p:cNvPr id="5" name="Straight Arrow Connector 4"/>
          <p:cNvCxnSpPr/>
          <p:nvPr/>
        </p:nvCxnSpPr>
        <p:spPr bwMode="auto">
          <a:xfrm flipH="1">
            <a:off x="5867400" y="1989667"/>
            <a:ext cx="1041400" cy="50800"/>
          </a:xfrm>
          <a:prstGeom prst="straightConnector1">
            <a:avLst/>
          </a:prstGeom>
          <a:solidFill>
            <a:schemeClr val="accent1"/>
          </a:solidFill>
          <a:ln w="57150" cap="flat" cmpd="sng" algn="ctr">
            <a:solidFill>
              <a:schemeClr val="accent1"/>
            </a:solidFill>
            <a:prstDash val="solid"/>
            <a:round/>
            <a:headEnd type="none" w="med" len="med"/>
            <a:tailEnd type="triangle"/>
          </a:ln>
          <a:effectLst/>
        </p:spPr>
      </p:cxnSp>
    </p:spTree>
    <p:extLst>
      <p:ext uri="{BB962C8B-B14F-4D97-AF65-F5344CB8AC3E}">
        <p14:creationId xmlns:p14="http://schemas.microsoft.com/office/powerpoint/2010/main" val="16868714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Options to Choose</a:t>
            </a:r>
          </a:p>
        </p:txBody>
      </p:sp>
      <p:sp>
        <p:nvSpPr>
          <p:cNvPr id="3" name="Content Placeholder 2"/>
          <p:cNvSpPr>
            <a:spLocks noGrp="1"/>
          </p:cNvSpPr>
          <p:nvPr>
            <p:ph idx="1"/>
          </p:nvPr>
        </p:nvSpPr>
        <p:spPr>
          <a:xfrm>
            <a:off x="6256868" y="1320800"/>
            <a:ext cx="2760132" cy="5080000"/>
          </a:xfrm>
        </p:spPr>
        <p:txBody>
          <a:bodyPr/>
          <a:lstStyle/>
          <a:p>
            <a:r>
              <a:rPr lang="en-CA" sz="2000" dirty="0"/>
              <a:t>Application to Host Tournament, Travel Permission, Festival hosting etc.</a:t>
            </a:r>
          </a:p>
        </p:txBody>
      </p:sp>
      <p:pic>
        <p:nvPicPr>
          <p:cNvPr id="4" name="Picture 3"/>
          <p:cNvPicPr>
            <a:picLocks noChangeAspect="1"/>
          </p:cNvPicPr>
          <p:nvPr/>
        </p:nvPicPr>
        <p:blipFill>
          <a:blip r:embed="rId2"/>
          <a:stretch>
            <a:fillRect/>
          </a:stretch>
        </p:blipFill>
        <p:spPr>
          <a:xfrm>
            <a:off x="236538" y="1466562"/>
            <a:ext cx="6020329" cy="4645602"/>
          </a:xfrm>
          <a:prstGeom prst="rect">
            <a:avLst/>
          </a:prstGeom>
        </p:spPr>
      </p:pic>
    </p:spTree>
    <p:extLst>
      <p:ext uri="{BB962C8B-B14F-4D97-AF65-F5344CB8AC3E}">
        <p14:creationId xmlns:p14="http://schemas.microsoft.com/office/powerpoint/2010/main" val="102183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Application to Travel</a:t>
            </a:r>
          </a:p>
        </p:txBody>
      </p:sp>
      <p:sp>
        <p:nvSpPr>
          <p:cNvPr id="3" name="Content Placeholder 2"/>
          <p:cNvSpPr>
            <a:spLocks noGrp="1"/>
          </p:cNvSpPr>
          <p:nvPr>
            <p:ph idx="1"/>
          </p:nvPr>
        </p:nvSpPr>
        <p:spPr>
          <a:xfrm>
            <a:off x="6587066" y="1327679"/>
            <a:ext cx="2480205" cy="5081587"/>
          </a:xfrm>
        </p:spPr>
        <p:txBody>
          <a:bodyPr/>
          <a:lstStyle/>
          <a:p>
            <a:r>
              <a:rPr lang="en-CA" sz="1800" dirty="0"/>
              <a:t>Your District Association will already be selected.</a:t>
            </a:r>
          </a:p>
          <a:p>
            <a:endParaRPr lang="en-CA" sz="1800" dirty="0"/>
          </a:p>
          <a:p>
            <a:r>
              <a:rPr lang="en-CA" sz="1800" dirty="0"/>
              <a:t>Choose your club, Team Name, Team OS Number, Gender, Age Group and Jurisdiction (Ontario or other province/Country)</a:t>
            </a:r>
          </a:p>
          <a:p>
            <a:endParaRPr lang="en-CA" sz="1800" dirty="0"/>
          </a:p>
          <a:p>
            <a:r>
              <a:rPr lang="en-CA" sz="1800" dirty="0"/>
              <a:t>Enter Contact information.</a:t>
            </a:r>
          </a:p>
          <a:p>
            <a:endParaRPr lang="en-CA" sz="1800" dirty="0"/>
          </a:p>
          <a:p>
            <a:endParaRPr lang="en-CA" sz="1800" dirty="0"/>
          </a:p>
        </p:txBody>
      </p:sp>
      <p:pic>
        <p:nvPicPr>
          <p:cNvPr id="5" name="Content Placeholder 3"/>
          <p:cNvPicPr>
            <a:picLocks noChangeAspect="1"/>
          </p:cNvPicPr>
          <p:nvPr/>
        </p:nvPicPr>
        <p:blipFill>
          <a:blip r:embed="rId2"/>
          <a:stretch>
            <a:fillRect/>
          </a:stretch>
        </p:blipFill>
        <p:spPr bwMode="auto">
          <a:xfrm>
            <a:off x="67734" y="1327679"/>
            <a:ext cx="6603999" cy="481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016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Travel Permits</a:t>
            </a:r>
          </a:p>
        </p:txBody>
      </p:sp>
      <p:pic>
        <p:nvPicPr>
          <p:cNvPr id="4" name="Picture 3"/>
          <p:cNvPicPr>
            <a:picLocks noChangeAspect="1"/>
          </p:cNvPicPr>
          <p:nvPr/>
        </p:nvPicPr>
        <p:blipFill>
          <a:blip r:embed="rId2"/>
          <a:stretch>
            <a:fillRect/>
          </a:stretch>
        </p:blipFill>
        <p:spPr>
          <a:xfrm>
            <a:off x="79412" y="1329267"/>
            <a:ext cx="6583855" cy="5062008"/>
          </a:xfrm>
          <a:prstGeom prst="rect">
            <a:avLst/>
          </a:prstGeom>
        </p:spPr>
      </p:pic>
      <p:sp>
        <p:nvSpPr>
          <p:cNvPr id="5" name="Content Placeholder 2"/>
          <p:cNvSpPr>
            <a:spLocks noGrp="1"/>
          </p:cNvSpPr>
          <p:nvPr>
            <p:ph idx="1"/>
          </p:nvPr>
        </p:nvSpPr>
        <p:spPr>
          <a:xfrm>
            <a:off x="6587066" y="1327679"/>
            <a:ext cx="2480205" cy="5081587"/>
          </a:xfrm>
        </p:spPr>
        <p:txBody>
          <a:bodyPr/>
          <a:lstStyle/>
          <a:p>
            <a:r>
              <a:rPr lang="en-CA" sz="1800" dirty="0"/>
              <a:t>Enter tournament destination, tournament dates and name.</a:t>
            </a:r>
          </a:p>
          <a:p>
            <a:endParaRPr lang="en-CA" sz="1800" dirty="0"/>
          </a:p>
          <a:p>
            <a:r>
              <a:rPr lang="en-CA" sz="1800" dirty="0"/>
              <a:t>Fill in the exhibition games dates if you are traveling for exhibition games.</a:t>
            </a:r>
          </a:p>
          <a:p>
            <a:endParaRPr lang="en-CA" sz="1800" dirty="0"/>
          </a:p>
          <a:p>
            <a:endParaRPr lang="en-CA" sz="1800" dirty="0"/>
          </a:p>
        </p:txBody>
      </p:sp>
    </p:spTree>
    <p:extLst>
      <p:ext uri="{BB962C8B-B14F-4D97-AF65-F5344CB8AC3E}">
        <p14:creationId xmlns:p14="http://schemas.microsoft.com/office/powerpoint/2010/main" val="10842987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Travel Permits</a:t>
            </a:r>
          </a:p>
        </p:txBody>
      </p:sp>
      <p:pic>
        <p:nvPicPr>
          <p:cNvPr id="4" name="Picture 3"/>
          <p:cNvPicPr>
            <a:picLocks noChangeAspect="1"/>
          </p:cNvPicPr>
          <p:nvPr/>
        </p:nvPicPr>
        <p:blipFill>
          <a:blip r:embed="rId2"/>
          <a:stretch>
            <a:fillRect/>
          </a:stretch>
        </p:blipFill>
        <p:spPr>
          <a:xfrm>
            <a:off x="80433" y="1327679"/>
            <a:ext cx="6591300" cy="5081587"/>
          </a:xfrm>
          <a:prstGeom prst="rect">
            <a:avLst/>
          </a:prstGeom>
        </p:spPr>
      </p:pic>
      <p:sp>
        <p:nvSpPr>
          <p:cNvPr id="5" name="Content Placeholder 2"/>
          <p:cNvSpPr>
            <a:spLocks noGrp="1"/>
          </p:cNvSpPr>
          <p:nvPr>
            <p:ph idx="1"/>
          </p:nvPr>
        </p:nvSpPr>
        <p:spPr>
          <a:xfrm>
            <a:off x="6587066" y="1327679"/>
            <a:ext cx="2480205" cy="5081587"/>
          </a:xfrm>
        </p:spPr>
        <p:txBody>
          <a:bodyPr/>
          <a:lstStyle/>
          <a:p>
            <a:r>
              <a:rPr lang="en-CA" sz="1800" dirty="0"/>
              <a:t>Upload any files that maybe required.</a:t>
            </a:r>
          </a:p>
          <a:p>
            <a:endParaRPr lang="en-CA" sz="1800" dirty="0"/>
          </a:p>
          <a:p>
            <a:r>
              <a:rPr lang="en-CA" sz="1800" dirty="0"/>
              <a:t>You can upload a total of 5 files</a:t>
            </a:r>
          </a:p>
          <a:p>
            <a:endParaRPr lang="en-CA" sz="1800" dirty="0"/>
          </a:p>
          <a:p>
            <a:r>
              <a:rPr lang="en-CA" sz="1800" dirty="0"/>
              <a:t>Read the disclaimer and click Agree.</a:t>
            </a:r>
          </a:p>
          <a:p>
            <a:endParaRPr lang="en-CA" sz="1800" dirty="0"/>
          </a:p>
          <a:p>
            <a:r>
              <a:rPr lang="en-CA" sz="1800" dirty="0"/>
              <a:t>Save and Submit</a:t>
            </a:r>
          </a:p>
        </p:txBody>
      </p:sp>
      <p:cxnSp>
        <p:nvCxnSpPr>
          <p:cNvPr id="7" name="Straight Arrow Connector 6"/>
          <p:cNvCxnSpPr/>
          <p:nvPr/>
        </p:nvCxnSpPr>
        <p:spPr bwMode="auto">
          <a:xfrm flipH="1">
            <a:off x="5350933" y="2904067"/>
            <a:ext cx="1490134" cy="474133"/>
          </a:xfrm>
          <a:prstGeom prst="straightConnector1">
            <a:avLst/>
          </a:prstGeom>
          <a:solidFill>
            <a:schemeClr val="accent1"/>
          </a:solidFill>
          <a:ln w="57150" cap="flat" cmpd="sng" algn="ctr">
            <a:solidFill>
              <a:schemeClr val="accent1"/>
            </a:solidFill>
            <a:prstDash val="solid"/>
            <a:round/>
            <a:headEnd type="none" w="med" len="med"/>
            <a:tailEnd type="triangle"/>
          </a:ln>
          <a:effectLst/>
        </p:spPr>
      </p:cxnSp>
    </p:spTree>
    <p:extLst>
      <p:ext uri="{BB962C8B-B14F-4D97-AF65-F5344CB8AC3E}">
        <p14:creationId xmlns:p14="http://schemas.microsoft.com/office/powerpoint/2010/main" val="3939753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ADD2-AD69-419C-A43D-45B23EAC3B2A}"/>
              </a:ext>
            </a:extLst>
          </p:cNvPr>
          <p:cNvSpPr>
            <a:spLocks noGrp="1"/>
          </p:cNvSpPr>
          <p:nvPr>
            <p:ph type="title"/>
          </p:nvPr>
        </p:nvSpPr>
        <p:spPr/>
        <p:txBody>
          <a:bodyPr/>
          <a:lstStyle/>
          <a:p>
            <a:r>
              <a:rPr lang="en-CA" dirty="0"/>
              <a:t>Summary of Fines</a:t>
            </a:r>
          </a:p>
        </p:txBody>
      </p:sp>
      <p:graphicFrame>
        <p:nvGraphicFramePr>
          <p:cNvPr id="13" name="Content Placeholder 12">
            <a:extLst>
              <a:ext uri="{FF2B5EF4-FFF2-40B4-BE49-F238E27FC236}">
                <a16:creationId xmlns:a16="http://schemas.microsoft.com/office/drawing/2014/main" id="{5AEB4976-5CF5-45E6-B19E-10FD62F137BD}"/>
              </a:ext>
            </a:extLst>
          </p:cNvPr>
          <p:cNvGraphicFramePr>
            <a:graphicFrameLocks noGrp="1"/>
          </p:cNvGraphicFramePr>
          <p:nvPr>
            <p:ph idx="1"/>
            <p:extLst>
              <p:ext uri="{D42A27DB-BD31-4B8C-83A1-F6EECF244321}">
                <p14:modId xmlns:p14="http://schemas.microsoft.com/office/powerpoint/2010/main" val="2866253950"/>
              </p:ext>
            </p:extLst>
          </p:nvPr>
        </p:nvGraphicFramePr>
        <p:xfrm>
          <a:off x="236538" y="1325563"/>
          <a:ext cx="8737600" cy="5141002"/>
        </p:xfrm>
        <a:graphic>
          <a:graphicData uri="http://schemas.openxmlformats.org/drawingml/2006/table">
            <a:tbl>
              <a:tblPr firstRow="1" bandRow="1">
                <a:tableStyleId>{68D230F3-CF80-4859-8CE7-A43EE81993B5}</a:tableStyleId>
              </a:tblPr>
              <a:tblGrid>
                <a:gridCol w="4368800">
                  <a:extLst>
                    <a:ext uri="{9D8B030D-6E8A-4147-A177-3AD203B41FA5}">
                      <a16:colId xmlns:a16="http://schemas.microsoft.com/office/drawing/2014/main" val="2635458841"/>
                    </a:ext>
                  </a:extLst>
                </a:gridCol>
                <a:gridCol w="4368800">
                  <a:extLst>
                    <a:ext uri="{9D8B030D-6E8A-4147-A177-3AD203B41FA5}">
                      <a16:colId xmlns:a16="http://schemas.microsoft.com/office/drawing/2014/main" val="3799456927"/>
                    </a:ext>
                  </a:extLst>
                </a:gridCol>
              </a:tblGrid>
              <a:tr h="370840">
                <a:tc>
                  <a:txBody>
                    <a:bodyPr/>
                    <a:lstStyle/>
                    <a:p>
                      <a:r>
                        <a:rPr lang="en-CA" sz="1200" b="0" dirty="0"/>
                        <a:t>NSF Cheque</a:t>
                      </a:r>
                    </a:p>
                  </a:txBody>
                  <a:tcPr/>
                </a:tc>
                <a:tc>
                  <a:txBody>
                    <a:bodyPr/>
                    <a:lstStyle/>
                    <a:p>
                      <a:r>
                        <a:rPr lang="en-CA" sz="1200" b="0" dirty="0"/>
                        <a:t>$50 plus Bank Charges</a:t>
                      </a:r>
                    </a:p>
                  </a:txBody>
                  <a:tcPr/>
                </a:tc>
                <a:extLst>
                  <a:ext uri="{0D108BD9-81ED-4DB2-BD59-A6C34878D82A}">
                    <a16:rowId xmlns:a16="http://schemas.microsoft.com/office/drawing/2014/main" val="867794870"/>
                  </a:ext>
                </a:extLst>
              </a:tr>
              <a:tr h="370840">
                <a:tc>
                  <a:txBody>
                    <a:bodyPr/>
                    <a:lstStyle/>
                    <a:p>
                      <a:r>
                        <a:rPr lang="en-US" sz="1200" dirty="0"/>
                        <a:t>Failure of a Team Head Coach to produce OS Player Registrant Books</a:t>
                      </a:r>
                      <a:endParaRPr lang="en-CA" sz="1200" dirty="0"/>
                    </a:p>
                  </a:txBody>
                  <a:tcPr/>
                </a:tc>
                <a:tc>
                  <a:txBody>
                    <a:bodyPr/>
                    <a:lstStyle/>
                    <a:p>
                      <a:r>
                        <a:rPr lang="en-CA" sz="1200" dirty="0"/>
                        <a:t>$50 per occurrence</a:t>
                      </a:r>
                    </a:p>
                  </a:txBody>
                  <a:tcPr/>
                </a:tc>
                <a:extLst>
                  <a:ext uri="{0D108BD9-81ED-4DB2-BD59-A6C34878D82A}">
                    <a16:rowId xmlns:a16="http://schemas.microsoft.com/office/drawing/2014/main" val="3606342994"/>
                  </a:ext>
                </a:extLst>
              </a:tr>
              <a:tr h="370840">
                <a:tc>
                  <a:txBody>
                    <a:bodyPr/>
                    <a:lstStyle/>
                    <a:p>
                      <a:r>
                        <a:rPr lang="en-US" sz="1200" dirty="0"/>
                        <a:t>Failure to provide a </a:t>
                      </a:r>
                      <a:r>
                        <a:rPr lang="en-US" sz="1200" dirty="0" err="1"/>
                        <a:t>gamesheet</a:t>
                      </a:r>
                      <a:r>
                        <a:rPr lang="en-US" sz="1200" dirty="0"/>
                        <a:t> generated from the System (if no notice of technical difficulties)</a:t>
                      </a:r>
                      <a:endParaRPr lang="en-CA" sz="1200" dirty="0"/>
                    </a:p>
                  </a:txBody>
                  <a:tcPr/>
                </a:tc>
                <a:tc>
                  <a:txBody>
                    <a:bodyPr/>
                    <a:lstStyle/>
                    <a:p>
                      <a:r>
                        <a:rPr lang="en-CA" sz="1200" dirty="0"/>
                        <a:t>$50 per game</a:t>
                      </a:r>
                    </a:p>
                  </a:txBody>
                  <a:tcPr/>
                </a:tc>
                <a:extLst>
                  <a:ext uri="{0D108BD9-81ED-4DB2-BD59-A6C34878D82A}">
                    <a16:rowId xmlns:a16="http://schemas.microsoft.com/office/drawing/2014/main" val="3131314797"/>
                  </a:ext>
                </a:extLst>
              </a:tr>
              <a:tr h="370840">
                <a:tc>
                  <a:txBody>
                    <a:bodyPr/>
                    <a:lstStyle/>
                    <a:p>
                      <a:r>
                        <a:rPr lang="en-US" sz="1200" dirty="0"/>
                        <a:t>Hand writing names on games sheets (if no notice of technical difficulties).</a:t>
                      </a:r>
                      <a:endParaRPr lang="en-CA" sz="1200" dirty="0"/>
                    </a:p>
                  </a:txBody>
                  <a:tcPr/>
                </a:tc>
                <a:tc>
                  <a:txBody>
                    <a:bodyPr/>
                    <a:lstStyle/>
                    <a:p>
                      <a:r>
                        <a:rPr lang="en-CA" sz="1200" dirty="0"/>
                        <a:t>$50 per game</a:t>
                      </a:r>
                    </a:p>
                  </a:txBody>
                  <a:tcPr/>
                </a:tc>
                <a:extLst>
                  <a:ext uri="{0D108BD9-81ED-4DB2-BD59-A6C34878D82A}">
                    <a16:rowId xmlns:a16="http://schemas.microsoft.com/office/drawing/2014/main" val="3293166756"/>
                  </a:ext>
                </a:extLst>
              </a:tr>
              <a:tr h="370882">
                <a:tc>
                  <a:txBody>
                    <a:bodyPr/>
                    <a:lstStyle/>
                    <a:p>
                      <a:r>
                        <a:rPr lang="en-US" sz="1200" dirty="0"/>
                        <a:t>Team playing an ineligible player</a:t>
                      </a:r>
                      <a:endParaRPr lang="en-CA" sz="1200" dirty="0"/>
                    </a:p>
                  </a:txBody>
                  <a:tcPr/>
                </a:tc>
                <a:tc>
                  <a:txBody>
                    <a:bodyPr/>
                    <a:lstStyle/>
                    <a:p>
                      <a:r>
                        <a:rPr lang="en-CA" sz="1200" dirty="0"/>
                        <a:t>$100 per player per game</a:t>
                      </a:r>
                    </a:p>
                  </a:txBody>
                  <a:tcPr/>
                </a:tc>
                <a:extLst>
                  <a:ext uri="{0D108BD9-81ED-4DB2-BD59-A6C34878D82A}">
                    <a16:rowId xmlns:a16="http://schemas.microsoft.com/office/drawing/2014/main" val="3639043330"/>
                  </a:ext>
                </a:extLst>
              </a:tr>
              <a:tr h="370840">
                <a:tc>
                  <a:txBody>
                    <a:bodyPr/>
                    <a:lstStyle/>
                    <a:p>
                      <a:r>
                        <a:rPr lang="en-US" sz="1200" dirty="0"/>
                        <a:t>Failure of a Team to attend the Team's Pre-Season meeting.</a:t>
                      </a:r>
                      <a:endParaRPr lang="en-CA" sz="1200" dirty="0"/>
                    </a:p>
                  </a:txBody>
                  <a:tcPr/>
                </a:tc>
                <a:tc>
                  <a:txBody>
                    <a:bodyPr/>
                    <a:lstStyle/>
                    <a:p>
                      <a:r>
                        <a:rPr lang="en-CA" sz="1200" dirty="0"/>
                        <a:t>$50 per team</a:t>
                      </a:r>
                    </a:p>
                  </a:txBody>
                  <a:tcPr/>
                </a:tc>
                <a:extLst>
                  <a:ext uri="{0D108BD9-81ED-4DB2-BD59-A6C34878D82A}">
                    <a16:rowId xmlns:a16="http://schemas.microsoft.com/office/drawing/2014/main" val="3769632680"/>
                  </a:ext>
                </a:extLst>
              </a:tr>
              <a:tr h="370840">
                <a:tc>
                  <a:txBody>
                    <a:bodyPr/>
                    <a:lstStyle/>
                    <a:p>
                      <a:r>
                        <a:rPr lang="en-US" sz="1200" dirty="0"/>
                        <a:t>Failure to activate the Team on the SOSA League Management System by April 30</a:t>
                      </a:r>
                      <a:endParaRPr lang="en-CA" sz="1200" dirty="0"/>
                    </a:p>
                  </a:txBody>
                  <a:tcPr/>
                </a:tc>
                <a:tc>
                  <a:txBody>
                    <a:bodyPr/>
                    <a:lstStyle/>
                    <a:p>
                      <a:r>
                        <a:rPr lang="en-CA" sz="1200" dirty="0"/>
                        <a:t>$50 per team</a:t>
                      </a:r>
                    </a:p>
                  </a:txBody>
                  <a:tcPr/>
                </a:tc>
                <a:extLst>
                  <a:ext uri="{0D108BD9-81ED-4DB2-BD59-A6C34878D82A}">
                    <a16:rowId xmlns:a16="http://schemas.microsoft.com/office/drawing/2014/main" val="3781470902"/>
                  </a:ext>
                </a:extLst>
              </a:tr>
              <a:tr h="370840">
                <a:tc>
                  <a:txBody>
                    <a:bodyPr/>
                    <a:lstStyle/>
                    <a:p>
                      <a:r>
                        <a:rPr lang="en-US" sz="1200" dirty="0"/>
                        <a:t>Failure of a Team to produce alternate Team </a:t>
                      </a:r>
                      <a:r>
                        <a:rPr lang="en-US" sz="1200" dirty="0" err="1"/>
                        <a:t>colours</a:t>
                      </a:r>
                      <a:r>
                        <a:rPr lang="en-US" sz="1200" dirty="0"/>
                        <a:t> when directed to do so by the Referee</a:t>
                      </a:r>
                      <a:endParaRPr lang="en-CA" sz="1200" dirty="0"/>
                    </a:p>
                  </a:txBody>
                  <a:tcPr/>
                </a:tc>
                <a:tc>
                  <a:txBody>
                    <a:bodyPr/>
                    <a:lstStyle/>
                    <a:p>
                      <a:r>
                        <a:rPr lang="en-CA" sz="1200" dirty="0"/>
                        <a:t>$50 per occurrence</a:t>
                      </a:r>
                    </a:p>
                  </a:txBody>
                  <a:tcPr/>
                </a:tc>
                <a:extLst>
                  <a:ext uri="{0D108BD9-81ED-4DB2-BD59-A6C34878D82A}">
                    <a16:rowId xmlns:a16="http://schemas.microsoft.com/office/drawing/2014/main" val="3069123519"/>
                  </a:ext>
                </a:extLst>
              </a:tr>
              <a:tr h="370840">
                <a:tc>
                  <a:txBody>
                    <a:bodyPr/>
                    <a:lstStyle/>
                    <a:p>
                      <a:r>
                        <a:rPr lang="en-US" sz="1200" dirty="0"/>
                        <a:t>Team playing an ineligible or suspended player under the name of one of its other registered players</a:t>
                      </a:r>
                      <a:endParaRPr lang="en-CA" sz="1200" dirty="0"/>
                    </a:p>
                  </a:txBody>
                  <a:tcPr/>
                </a:tc>
                <a:tc>
                  <a:txBody>
                    <a:bodyPr/>
                    <a:lstStyle/>
                    <a:p>
                      <a:r>
                        <a:rPr lang="en-CA" sz="1200" dirty="0"/>
                        <a:t>$1500</a:t>
                      </a:r>
                    </a:p>
                  </a:txBody>
                  <a:tcPr/>
                </a:tc>
                <a:extLst>
                  <a:ext uri="{0D108BD9-81ED-4DB2-BD59-A6C34878D82A}">
                    <a16:rowId xmlns:a16="http://schemas.microsoft.com/office/drawing/2014/main" val="2712614789"/>
                  </a:ext>
                </a:extLst>
              </a:tr>
              <a:tr h="370840">
                <a:tc>
                  <a:txBody>
                    <a:bodyPr/>
                    <a:lstStyle/>
                    <a:p>
                      <a:r>
                        <a:rPr lang="en-US" sz="1200" dirty="0"/>
                        <a:t>Failure of team(s) to reschedule a game by end of season or game not being played</a:t>
                      </a:r>
                      <a:endParaRPr lang="en-CA"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$50 per occurrence</a:t>
                      </a:r>
                    </a:p>
                  </a:txBody>
                  <a:tcPr/>
                </a:tc>
                <a:extLst>
                  <a:ext uri="{0D108BD9-81ED-4DB2-BD59-A6C34878D82A}">
                    <a16:rowId xmlns:a16="http://schemas.microsoft.com/office/drawing/2014/main" val="2005886036"/>
                  </a:ext>
                </a:extLst>
              </a:tr>
              <a:tr h="370840">
                <a:tc>
                  <a:txBody>
                    <a:bodyPr/>
                    <a:lstStyle/>
                    <a:p>
                      <a:r>
                        <a:rPr lang="en-US" sz="1200" dirty="0"/>
                        <a:t>Team Official present at or in the vicinity of the field for that team’s League game during the period of his/her suspension.</a:t>
                      </a:r>
                      <a:endParaRPr lang="en-CA"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$50 per occurrence</a:t>
                      </a:r>
                    </a:p>
                  </a:txBody>
                  <a:tcPr/>
                </a:tc>
                <a:extLst>
                  <a:ext uri="{0D108BD9-81ED-4DB2-BD59-A6C34878D82A}">
                    <a16:rowId xmlns:a16="http://schemas.microsoft.com/office/drawing/2014/main" val="1214236204"/>
                  </a:ext>
                </a:extLst>
              </a:tr>
              <a:tr h="370840">
                <a:tc>
                  <a:txBody>
                    <a:bodyPr/>
                    <a:lstStyle/>
                    <a:p>
                      <a:r>
                        <a:rPr lang="en-US" sz="1200" dirty="0"/>
                        <a:t>Failure to provide, goal nets or, game ball or corner flags</a:t>
                      </a:r>
                      <a:endParaRPr lang="en-CA" sz="1200" dirty="0"/>
                    </a:p>
                  </a:txBody>
                  <a:tcPr/>
                </a:tc>
                <a:tc>
                  <a:txBody>
                    <a:bodyPr/>
                    <a:lstStyle/>
                    <a:p>
                      <a:r>
                        <a:rPr lang="en-CA" sz="1200" dirty="0"/>
                        <a:t>$25 per occurrence</a:t>
                      </a:r>
                    </a:p>
                  </a:txBody>
                  <a:tcPr/>
                </a:tc>
                <a:extLst>
                  <a:ext uri="{0D108BD9-81ED-4DB2-BD59-A6C34878D82A}">
                    <a16:rowId xmlns:a16="http://schemas.microsoft.com/office/drawing/2014/main" val="1599706079"/>
                  </a:ext>
                </a:extLst>
              </a:tr>
            </a:tbl>
          </a:graphicData>
        </a:graphic>
      </p:graphicFrame>
    </p:spTree>
    <p:extLst>
      <p:ext uri="{BB962C8B-B14F-4D97-AF65-F5344CB8AC3E}">
        <p14:creationId xmlns:p14="http://schemas.microsoft.com/office/powerpoint/2010/main" val="9643913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FFE9-8DCA-42EB-AB08-856ED33EEB50}"/>
              </a:ext>
            </a:extLst>
          </p:cNvPr>
          <p:cNvSpPr>
            <a:spLocks noGrp="1"/>
          </p:cNvSpPr>
          <p:nvPr>
            <p:ph type="title"/>
          </p:nvPr>
        </p:nvSpPr>
        <p:spPr/>
        <p:txBody>
          <a:bodyPr/>
          <a:lstStyle/>
          <a:p>
            <a:r>
              <a:rPr lang="en-CA" dirty="0"/>
              <a:t>Summary of Fines	</a:t>
            </a:r>
          </a:p>
        </p:txBody>
      </p:sp>
      <p:graphicFrame>
        <p:nvGraphicFramePr>
          <p:cNvPr id="5" name="Content Placeholder 12">
            <a:extLst>
              <a:ext uri="{FF2B5EF4-FFF2-40B4-BE49-F238E27FC236}">
                <a16:creationId xmlns:a16="http://schemas.microsoft.com/office/drawing/2014/main" id="{2747AC6D-D9C6-4A74-AE13-D9E4235AC579}"/>
              </a:ext>
            </a:extLst>
          </p:cNvPr>
          <p:cNvGraphicFramePr>
            <a:graphicFrameLocks noGrp="1"/>
          </p:cNvGraphicFramePr>
          <p:nvPr>
            <p:ph idx="1"/>
            <p:extLst>
              <p:ext uri="{D42A27DB-BD31-4B8C-83A1-F6EECF244321}">
                <p14:modId xmlns:p14="http://schemas.microsoft.com/office/powerpoint/2010/main" val="4287886698"/>
              </p:ext>
            </p:extLst>
          </p:nvPr>
        </p:nvGraphicFramePr>
        <p:xfrm>
          <a:off x="236538" y="1325563"/>
          <a:ext cx="8737600" cy="5247682"/>
        </p:xfrm>
        <a:graphic>
          <a:graphicData uri="http://schemas.openxmlformats.org/drawingml/2006/table">
            <a:tbl>
              <a:tblPr firstRow="1" bandRow="1">
                <a:tableStyleId>{68D230F3-CF80-4859-8CE7-A43EE81993B5}</a:tableStyleId>
              </a:tblPr>
              <a:tblGrid>
                <a:gridCol w="4368800">
                  <a:extLst>
                    <a:ext uri="{9D8B030D-6E8A-4147-A177-3AD203B41FA5}">
                      <a16:colId xmlns:a16="http://schemas.microsoft.com/office/drawing/2014/main" val="2635458841"/>
                    </a:ext>
                  </a:extLst>
                </a:gridCol>
                <a:gridCol w="4368800">
                  <a:extLst>
                    <a:ext uri="{9D8B030D-6E8A-4147-A177-3AD203B41FA5}">
                      <a16:colId xmlns:a16="http://schemas.microsoft.com/office/drawing/2014/main" val="3799456927"/>
                    </a:ext>
                  </a:extLst>
                </a:gridCol>
              </a:tblGrid>
              <a:tr h="370840">
                <a:tc>
                  <a:txBody>
                    <a:bodyPr/>
                    <a:lstStyle/>
                    <a:p>
                      <a:r>
                        <a:rPr lang="en-US" sz="1200" b="0" dirty="0"/>
                        <a:t>Player, Coach or other Team Official who attempts or does impede, harass or otherwise intimidate a game official or opposing Team Officials</a:t>
                      </a:r>
                      <a:endParaRPr lang="en-CA" sz="1200" b="0" dirty="0"/>
                    </a:p>
                  </a:txBody>
                  <a:tcPr/>
                </a:tc>
                <a:tc>
                  <a:txBody>
                    <a:bodyPr/>
                    <a:lstStyle/>
                    <a:p>
                      <a:r>
                        <a:rPr lang="en-CA" sz="1200" b="0" dirty="0"/>
                        <a:t>up to $1000</a:t>
                      </a:r>
                    </a:p>
                  </a:txBody>
                  <a:tcPr/>
                </a:tc>
                <a:extLst>
                  <a:ext uri="{0D108BD9-81ED-4DB2-BD59-A6C34878D82A}">
                    <a16:rowId xmlns:a16="http://schemas.microsoft.com/office/drawing/2014/main" val="867794870"/>
                  </a:ext>
                </a:extLst>
              </a:tr>
              <a:tr h="370840">
                <a:tc>
                  <a:txBody>
                    <a:bodyPr/>
                    <a:lstStyle/>
                    <a:p>
                      <a:r>
                        <a:rPr lang="en-US" sz="1200" dirty="0"/>
                        <a:t>Any substitute player or Team Official on the bench entering the field of play during an altercation</a:t>
                      </a:r>
                      <a:endParaRPr lang="en-CA" sz="1200" dirty="0"/>
                    </a:p>
                  </a:txBody>
                  <a:tcPr/>
                </a:tc>
                <a:tc>
                  <a:txBody>
                    <a:bodyPr/>
                    <a:lstStyle/>
                    <a:p>
                      <a:r>
                        <a:rPr lang="en-CA" sz="1200" dirty="0"/>
                        <a:t>up to $500</a:t>
                      </a:r>
                    </a:p>
                  </a:txBody>
                  <a:tcPr/>
                </a:tc>
                <a:extLst>
                  <a:ext uri="{0D108BD9-81ED-4DB2-BD59-A6C34878D82A}">
                    <a16:rowId xmlns:a16="http://schemas.microsoft.com/office/drawing/2014/main" val="3606342994"/>
                  </a:ext>
                </a:extLst>
              </a:tr>
              <a:tr h="370840">
                <a:tc>
                  <a:txBody>
                    <a:bodyPr/>
                    <a:lstStyle/>
                    <a:p>
                      <a:r>
                        <a:rPr lang="en-US" sz="1200" dirty="0"/>
                        <a:t>Team caused scheduled kick-off of game to be delayed</a:t>
                      </a:r>
                      <a:endParaRPr lang="en-CA" sz="1200" dirty="0"/>
                    </a:p>
                  </a:txBody>
                  <a:tcPr/>
                </a:tc>
                <a:tc>
                  <a:txBody>
                    <a:bodyPr/>
                    <a:lstStyle/>
                    <a:p>
                      <a:r>
                        <a:rPr lang="en-CA" sz="1200" dirty="0"/>
                        <a:t>$25</a:t>
                      </a:r>
                    </a:p>
                  </a:txBody>
                  <a:tcPr/>
                </a:tc>
                <a:extLst>
                  <a:ext uri="{0D108BD9-81ED-4DB2-BD59-A6C34878D82A}">
                    <a16:rowId xmlns:a16="http://schemas.microsoft.com/office/drawing/2014/main" val="3131314797"/>
                  </a:ext>
                </a:extLst>
              </a:tr>
              <a:tr h="370840">
                <a:tc>
                  <a:txBody>
                    <a:bodyPr/>
                    <a:lstStyle/>
                    <a:p>
                      <a:r>
                        <a:rPr lang="en-US" sz="1200" dirty="0"/>
                        <a:t>Team failing to appear for a game or have at least 7 players on the field within the 20 minute grace period</a:t>
                      </a:r>
                      <a:endParaRPr lang="en-CA" sz="1200" dirty="0"/>
                    </a:p>
                  </a:txBody>
                  <a:tcPr/>
                </a:tc>
                <a:tc>
                  <a:txBody>
                    <a:bodyPr/>
                    <a:lstStyle/>
                    <a:p>
                      <a:endParaRPr lang="en-CA" sz="1200" dirty="0"/>
                    </a:p>
                  </a:txBody>
                  <a:tcPr/>
                </a:tc>
                <a:extLst>
                  <a:ext uri="{0D108BD9-81ED-4DB2-BD59-A6C34878D82A}">
                    <a16:rowId xmlns:a16="http://schemas.microsoft.com/office/drawing/2014/main" val="3293166756"/>
                  </a:ext>
                </a:extLst>
              </a:tr>
              <a:tr h="370882">
                <a:tc>
                  <a:txBody>
                    <a:bodyPr/>
                    <a:lstStyle/>
                    <a:p>
                      <a:r>
                        <a:rPr lang="en-US" sz="1200" dirty="0"/>
                        <a:t>First Occurrence</a:t>
                      </a:r>
                      <a:endParaRPr lang="en-CA" sz="1200" dirty="0"/>
                    </a:p>
                  </a:txBody>
                  <a:tcPr/>
                </a:tc>
                <a:tc>
                  <a:txBody>
                    <a:bodyPr/>
                    <a:lstStyle/>
                    <a:p>
                      <a:r>
                        <a:rPr lang="en-CA" sz="1200" dirty="0"/>
                        <a:t>$200</a:t>
                      </a:r>
                    </a:p>
                  </a:txBody>
                  <a:tcPr/>
                </a:tc>
                <a:extLst>
                  <a:ext uri="{0D108BD9-81ED-4DB2-BD59-A6C34878D82A}">
                    <a16:rowId xmlns:a16="http://schemas.microsoft.com/office/drawing/2014/main" val="3639043330"/>
                  </a:ext>
                </a:extLst>
              </a:tr>
              <a:tr h="370840">
                <a:tc>
                  <a:txBody>
                    <a:bodyPr/>
                    <a:lstStyle/>
                    <a:p>
                      <a:r>
                        <a:rPr lang="en-CA" sz="1200" dirty="0"/>
                        <a:t>Second Occurrence</a:t>
                      </a:r>
                    </a:p>
                  </a:txBody>
                  <a:tcPr/>
                </a:tc>
                <a:tc>
                  <a:txBody>
                    <a:bodyPr/>
                    <a:lstStyle/>
                    <a:p>
                      <a:r>
                        <a:rPr lang="en-CA" sz="1200" dirty="0"/>
                        <a:t>$400</a:t>
                      </a:r>
                    </a:p>
                  </a:txBody>
                  <a:tcPr/>
                </a:tc>
                <a:extLst>
                  <a:ext uri="{0D108BD9-81ED-4DB2-BD59-A6C34878D82A}">
                    <a16:rowId xmlns:a16="http://schemas.microsoft.com/office/drawing/2014/main" val="3769632680"/>
                  </a:ext>
                </a:extLst>
              </a:tr>
              <a:tr h="370840">
                <a:tc>
                  <a:txBody>
                    <a:bodyPr/>
                    <a:lstStyle/>
                    <a:p>
                      <a:r>
                        <a:rPr lang="en-US" sz="1200" dirty="0"/>
                        <a:t>Third Occurrence</a:t>
                      </a:r>
                      <a:endParaRPr lang="en-CA" sz="1200" dirty="0"/>
                    </a:p>
                  </a:txBody>
                  <a:tcPr/>
                </a:tc>
                <a:tc>
                  <a:txBody>
                    <a:bodyPr/>
                    <a:lstStyle/>
                    <a:p>
                      <a:r>
                        <a:rPr lang="en-US" sz="1200" dirty="0"/>
                        <a:t>termination of the Team's membership in the League </a:t>
                      </a:r>
                      <a:endParaRPr lang="en-CA" sz="1200" dirty="0"/>
                    </a:p>
                  </a:txBody>
                  <a:tcPr/>
                </a:tc>
                <a:extLst>
                  <a:ext uri="{0D108BD9-81ED-4DB2-BD59-A6C34878D82A}">
                    <a16:rowId xmlns:a16="http://schemas.microsoft.com/office/drawing/2014/main" val="3781470902"/>
                  </a:ext>
                </a:extLst>
              </a:tr>
              <a:tr h="370840">
                <a:tc>
                  <a:txBody>
                    <a:bodyPr/>
                    <a:lstStyle/>
                    <a:p>
                      <a:r>
                        <a:rPr lang="en-US" sz="1200" dirty="0"/>
                        <a:t>Game abandoned due to actions of players, Team Officials or spectators/supporters of a Team</a:t>
                      </a:r>
                      <a:endParaRPr lang="en-CA" sz="1200" dirty="0"/>
                    </a:p>
                  </a:txBody>
                  <a:tcPr/>
                </a:tc>
                <a:tc>
                  <a:txBody>
                    <a:bodyPr/>
                    <a:lstStyle/>
                    <a:p>
                      <a:r>
                        <a:rPr lang="en-CA" sz="1200" dirty="0"/>
                        <a:t>up to $1000</a:t>
                      </a:r>
                    </a:p>
                  </a:txBody>
                  <a:tcPr/>
                </a:tc>
                <a:extLst>
                  <a:ext uri="{0D108BD9-81ED-4DB2-BD59-A6C34878D82A}">
                    <a16:rowId xmlns:a16="http://schemas.microsoft.com/office/drawing/2014/main" val="3069123519"/>
                  </a:ext>
                </a:extLst>
              </a:tr>
              <a:tr h="370840">
                <a:tc>
                  <a:txBody>
                    <a:bodyPr/>
                    <a:lstStyle/>
                    <a:p>
                      <a:r>
                        <a:rPr lang="en-US" sz="1200" dirty="0"/>
                        <a:t> Team refusing to play an opponent</a:t>
                      </a:r>
                      <a:endParaRPr lang="en-CA" sz="1200" dirty="0"/>
                    </a:p>
                  </a:txBody>
                  <a:tcPr/>
                </a:tc>
                <a:tc>
                  <a:txBody>
                    <a:bodyPr/>
                    <a:lstStyle/>
                    <a:p>
                      <a:r>
                        <a:rPr lang="en-CA" sz="1200" dirty="0"/>
                        <a:t>$500</a:t>
                      </a:r>
                    </a:p>
                  </a:txBody>
                  <a:tcPr/>
                </a:tc>
                <a:extLst>
                  <a:ext uri="{0D108BD9-81ED-4DB2-BD59-A6C34878D82A}">
                    <a16:rowId xmlns:a16="http://schemas.microsoft.com/office/drawing/2014/main" val="2712614789"/>
                  </a:ext>
                </a:extLst>
              </a:tr>
              <a:tr h="370840">
                <a:tc>
                  <a:txBody>
                    <a:bodyPr/>
                    <a:lstStyle/>
                    <a:p>
                      <a:r>
                        <a:rPr lang="en-US" sz="1200" dirty="0"/>
                        <a:t>Game abandoned or because a team is unable to field the minimum number of players at any time after the start of the game</a:t>
                      </a:r>
                      <a:endParaRPr lang="en-CA"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$100</a:t>
                      </a:r>
                    </a:p>
                  </a:txBody>
                  <a:tcPr/>
                </a:tc>
                <a:extLst>
                  <a:ext uri="{0D108BD9-81ED-4DB2-BD59-A6C34878D82A}">
                    <a16:rowId xmlns:a16="http://schemas.microsoft.com/office/drawing/2014/main" val="2005886036"/>
                  </a:ext>
                </a:extLst>
              </a:tr>
              <a:tr h="370840">
                <a:tc>
                  <a:txBody>
                    <a:bodyPr/>
                    <a:lstStyle/>
                    <a:p>
                      <a:r>
                        <a:rPr lang="en-US" sz="1200" dirty="0"/>
                        <a:t>Team removes itself from the field of play</a:t>
                      </a:r>
                      <a:endParaRPr lang="en-CA"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$250</a:t>
                      </a:r>
                    </a:p>
                  </a:txBody>
                  <a:tcPr/>
                </a:tc>
                <a:extLst>
                  <a:ext uri="{0D108BD9-81ED-4DB2-BD59-A6C34878D82A}">
                    <a16:rowId xmlns:a16="http://schemas.microsoft.com/office/drawing/2014/main" val="1214236204"/>
                  </a:ext>
                </a:extLst>
              </a:tr>
              <a:tr h="370840">
                <a:tc>
                  <a:txBody>
                    <a:bodyPr/>
                    <a:lstStyle/>
                    <a:p>
                      <a:r>
                        <a:rPr lang="en-US" sz="1200" dirty="0"/>
                        <a:t>Unauthorized rescheduling of a game by team Officials</a:t>
                      </a:r>
                      <a:endParaRPr lang="en-CA" sz="1200" dirty="0"/>
                    </a:p>
                  </a:txBody>
                  <a:tcPr/>
                </a:tc>
                <a:tc>
                  <a:txBody>
                    <a:bodyPr/>
                    <a:lstStyle/>
                    <a:p>
                      <a:r>
                        <a:rPr lang="en-CA" sz="1200" dirty="0"/>
                        <a:t>$100</a:t>
                      </a:r>
                    </a:p>
                  </a:txBody>
                  <a:tcPr/>
                </a:tc>
                <a:extLst>
                  <a:ext uri="{0D108BD9-81ED-4DB2-BD59-A6C34878D82A}">
                    <a16:rowId xmlns:a16="http://schemas.microsoft.com/office/drawing/2014/main" val="1599706079"/>
                  </a:ext>
                </a:extLst>
              </a:tr>
            </a:tbl>
          </a:graphicData>
        </a:graphic>
      </p:graphicFrame>
    </p:spTree>
    <p:extLst>
      <p:ext uri="{BB962C8B-B14F-4D97-AF65-F5344CB8AC3E}">
        <p14:creationId xmlns:p14="http://schemas.microsoft.com/office/powerpoint/2010/main" val="108890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CA" altLang="en-US"/>
              <a:t>Questions??</a:t>
            </a:r>
          </a:p>
        </p:txBody>
      </p:sp>
      <p:sp>
        <p:nvSpPr>
          <p:cNvPr id="62467" name="Content Placeholder 2"/>
          <p:cNvSpPr>
            <a:spLocks noGrp="1"/>
          </p:cNvSpPr>
          <p:nvPr>
            <p:ph idx="1"/>
          </p:nvPr>
        </p:nvSpPr>
        <p:spPr>
          <a:xfrm>
            <a:off x="2773363" y="3179763"/>
            <a:ext cx="3317875" cy="3975100"/>
          </a:xfrm>
        </p:spPr>
        <p:txBody>
          <a:bodyPr/>
          <a:lstStyle/>
          <a:p>
            <a:pPr marL="0" indent="0" algn="ctr">
              <a:buFontTx/>
              <a:buNone/>
            </a:pPr>
            <a:r>
              <a:rPr lang="en-CA" altLang="en-US" sz="3600" dirty="0"/>
              <a:t>Questions??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198438" y="2343150"/>
            <a:ext cx="8737600" cy="2112963"/>
          </a:xfrm>
        </p:spPr>
        <p:txBody>
          <a:bodyPr/>
          <a:lstStyle/>
          <a:p>
            <a:pPr marL="0" indent="0" algn="ctr">
              <a:buFontTx/>
              <a:buNone/>
            </a:pPr>
            <a:r>
              <a:rPr lang="en-CA" altLang="en-US" sz="8800" dirty="0"/>
              <a:t>HAVE A GREAT </a:t>
            </a:r>
          </a:p>
          <a:p>
            <a:pPr marL="0" indent="0" algn="ctr">
              <a:buFontTx/>
              <a:buNone/>
            </a:pPr>
            <a:r>
              <a:rPr lang="en-CA" altLang="en-US" sz="8800" dirty="0"/>
              <a:t>SEASON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CA" altLang="en-US"/>
              <a:t>Your Schedule</a:t>
            </a:r>
          </a:p>
        </p:txBody>
      </p:sp>
      <p:sp>
        <p:nvSpPr>
          <p:cNvPr id="15363" name="Content Placeholder 2"/>
          <p:cNvSpPr>
            <a:spLocks noGrp="1"/>
          </p:cNvSpPr>
          <p:nvPr>
            <p:ph idx="1"/>
          </p:nvPr>
        </p:nvSpPr>
        <p:spPr>
          <a:xfrm>
            <a:off x="211138" y="2947988"/>
            <a:ext cx="8737600" cy="1135062"/>
          </a:xfrm>
        </p:spPr>
        <p:txBody>
          <a:bodyPr/>
          <a:lstStyle/>
          <a:p>
            <a:pPr marL="0" indent="0" algn="ctr">
              <a:buFontTx/>
              <a:buNone/>
            </a:pPr>
            <a:r>
              <a:rPr lang="en-CA" altLang="en-US" sz="4400" b="1" u="sng"/>
              <a:t>YOU </a:t>
            </a:r>
            <a:r>
              <a:rPr lang="en-CA" altLang="en-US" sz="4400"/>
              <a:t>are responsible for managing your schedule</a:t>
            </a:r>
            <a:endParaRPr lang="en-CA" altLang="en-US" sz="4400" b="1" u="sng"/>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CA" altLang="en-US"/>
              <a:t>Reschedule Requests </a:t>
            </a:r>
          </a:p>
        </p:txBody>
      </p:sp>
      <p:sp>
        <p:nvSpPr>
          <p:cNvPr id="16387" name="Content Placeholder 2"/>
          <p:cNvSpPr>
            <a:spLocks noGrp="1"/>
          </p:cNvSpPr>
          <p:nvPr>
            <p:ph idx="1"/>
          </p:nvPr>
        </p:nvSpPr>
        <p:spPr>
          <a:xfrm>
            <a:off x="293688" y="1455738"/>
            <a:ext cx="8529637" cy="3975100"/>
          </a:xfrm>
        </p:spPr>
        <p:txBody>
          <a:bodyPr/>
          <a:lstStyle/>
          <a:p>
            <a:pPr>
              <a:defRPr/>
            </a:pPr>
            <a:r>
              <a:rPr lang="en-CA" altLang="en-US" sz="1800" dirty="0"/>
              <a:t>A team is permitted </a:t>
            </a:r>
            <a:r>
              <a:rPr lang="en-CA" altLang="en-US" sz="1800" b="1" u="sng" dirty="0"/>
              <a:t>one (1)</a:t>
            </a:r>
            <a:r>
              <a:rPr lang="en-CA" altLang="en-US" sz="1800" dirty="0"/>
              <a:t> reschedule per season according to the following procedure: </a:t>
            </a:r>
          </a:p>
          <a:p>
            <a:pPr lvl="1">
              <a:defRPr/>
            </a:pPr>
            <a:r>
              <a:rPr lang="en-CA" altLang="en-US" sz="1800" dirty="0"/>
              <a:t> Please Review Rescheduling Process in 4 below</a:t>
            </a:r>
            <a:br>
              <a:rPr lang="en-CA" altLang="en-US" sz="1800" dirty="0"/>
            </a:br>
            <a:endParaRPr lang="en-CA" altLang="en-US" sz="1800" dirty="0"/>
          </a:p>
          <a:p>
            <a:pPr lvl="1">
              <a:defRPr/>
            </a:pPr>
            <a:r>
              <a:rPr lang="en-CA" altLang="en-US" sz="1800" dirty="0"/>
              <a:t>No weekend games can be rescheduled. Changes to weekend games can be made for any reason prior to the first day of the season. </a:t>
            </a:r>
          </a:p>
          <a:p>
            <a:pPr marL="568325" lvl="1" indent="0">
              <a:buFontTx/>
              <a:buNone/>
              <a:defRPr/>
            </a:pPr>
            <a:endParaRPr lang="en-CA" altLang="en-US" sz="1800" dirty="0"/>
          </a:p>
          <a:p>
            <a:pPr lvl="1">
              <a:defRPr/>
            </a:pPr>
            <a:r>
              <a:rPr lang="en-CA" altLang="en-US" sz="1800" dirty="0"/>
              <a:t>Requests for Team Choice reschedules must be made before August 1st of each season. Scheduled games after August 1st can be rescheduled, but they must be rescheduled prior to August 1st. </a:t>
            </a:r>
          </a:p>
          <a:p>
            <a:pPr>
              <a:defRPr/>
            </a:pPr>
            <a:endParaRPr lang="en-CA" alt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altLang="en-US"/>
              <a:t>Arranging a rescheduled Game</a:t>
            </a:r>
          </a:p>
        </p:txBody>
      </p:sp>
      <p:sp>
        <p:nvSpPr>
          <p:cNvPr id="17411" name="Content Placeholder 2"/>
          <p:cNvSpPr>
            <a:spLocks noGrp="1"/>
          </p:cNvSpPr>
          <p:nvPr>
            <p:ph idx="1"/>
          </p:nvPr>
        </p:nvSpPr>
        <p:spPr>
          <a:xfrm>
            <a:off x="273050" y="1404938"/>
            <a:ext cx="8566150" cy="3975100"/>
          </a:xfrm>
        </p:spPr>
        <p:txBody>
          <a:bodyPr/>
          <a:lstStyle/>
          <a:p>
            <a:pPr marL="342900" indent="-342900">
              <a:lnSpc>
                <a:spcPct val="100000"/>
              </a:lnSpc>
              <a:spcAft>
                <a:spcPts val="1200"/>
              </a:spcAft>
              <a:buFontTx/>
              <a:buAutoNum type="alphaLcParenR"/>
            </a:pPr>
            <a:r>
              <a:rPr lang="en-CA" altLang="en-US" sz="1600"/>
              <a:t>The rescheduled game shall be rescheduled within 14 days of the approval of the request to reschedule and must be played before the division end-of-season date as defined in the Bylaws. The last two (2) regularly scheduled games must be played before the originally scheduled game date. Note: Teams may not accept or schedule another game on the same day they had previously asked to have their game to be re-scheduled. </a:t>
            </a:r>
          </a:p>
          <a:p>
            <a:pPr marL="342900" indent="-342900">
              <a:lnSpc>
                <a:spcPct val="100000"/>
              </a:lnSpc>
              <a:spcAft>
                <a:spcPts val="1200"/>
              </a:spcAft>
              <a:buFontTx/>
              <a:buAutoNum type="alphaLcParenR"/>
            </a:pPr>
            <a:r>
              <a:rPr lang="en-CA" altLang="en-US" sz="1600"/>
              <a:t>When a game is rescheduled for any reason the SOSA League will appoint one of the teams as being responsible to complete the reschedule process. Under normal circumstances the following shall apply without the SOSA League notifying the teams: </a:t>
            </a:r>
          </a:p>
          <a:p>
            <a:pPr marL="1025525" lvl="1" indent="-400050">
              <a:lnSpc>
                <a:spcPct val="100000"/>
              </a:lnSpc>
              <a:spcAft>
                <a:spcPts val="1200"/>
              </a:spcAft>
              <a:buFontTx/>
              <a:buAutoNum type="romanLcPeriod"/>
            </a:pPr>
            <a:r>
              <a:rPr lang="en-CA" altLang="en-US" sz="1600"/>
              <a:t>Request to Reschedule – Team Choice or Other Reasons -the team requesting the reschedule shall be responsible for rescheduling; or </a:t>
            </a:r>
          </a:p>
          <a:p>
            <a:pPr marL="1025525" lvl="1" indent="-400050">
              <a:lnSpc>
                <a:spcPct val="100000"/>
              </a:lnSpc>
              <a:spcAft>
                <a:spcPts val="1200"/>
              </a:spcAft>
              <a:buFontTx/>
              <a:buAutoNum type="romanLcPeriod"/>
            </a:pPr>
            <a:r>
              <a:rPr lang="en-CA" altLang="en-US" sz="1600"/>
              <a:t>Reschedule by the League -the Home team shall be responsible for rescheduling. </a:t>
            </a:r>
          </a:p>
          <a:p>
            <a:pPr marL="342900" indent="-342900">
              <a:buFontTx/>
              <a:buAutoNum type="alphaLcParenR"/>
            </a:pPr>
            <a:r>
              <a:rPr lang="en-CA" altLang="en-US" sz="1600"/>
              <a:t>The teams work together to agree on a date. At a minimum, the Home team is required to provide three (3) for the Away team to choose from. </a:t>
            </a:r>
          </a:p>
          <a:p>
            <a:pPr marL="342900" indent="-342900">
              <a:lnSpc>
                <a:spcPct val="100000"/>
              </a:lnSpc>
              <a:spcAft>
                <a:spcPts val="1200"/>
              </a:spcAft>
              <a:buFontTx/>
              <a:buAutoNum type="alphaLcParenR"/>
            </a:pPr>
            <a:endParaRPr lang="en-CA" altLang="en-US" sz="1600"/>
          </a:p>
        </p:txBody>
      </p:sp>
    </p:spTree>
  </p:cSld>
  <p:clrMapOvr>
    <a:masterClrMapping/>
  </p:clrMapOvr>
</p:sld>
</file>

<file path=ppt/theme/theme1.xml><?xml version="1.0" encoding="utf-8"?>
<a:theme xmlns:a="http://schemas.openxmlformats.org/drawingml/2006/main" name="newbridge_template_aug19">
  <a:themeElements>
    <a:clrScheme name="">
      <a:dk1>
        <a:srgbClr val="000000"/>
      </a:dk1>
      <a:lt1>
        <a:srgbClr val="FFFFFF"/>
      </a:lt1>
      <a:dk2>
        <a:srgbClr val="660066"/>
      </a:dk2>
      <a:lt2>
        <a:srgbClr val="CDD0D0"/>
      </a:lt2>
      <a:accent1>
        <a:srgbClr val="D80000"/>
      </a:accent1>
      <a:accent2>
        <a:srgbClr val="008000"/>
      </a:accent2>
      <a:accent3>
        <a:srgbClr val="FFFFFF"/>
      </a:accent3>
      <a:accent4>
        <a:srgbClr val="000000"/>
      </a:accent4>
      <a:accent5>
        <a:srgbClr val="E9AAAA"/>
      </a:accent5>
      <a:accent6>
        <a:srgbClr val="007300"/>
      </a:accent6>
      <a:hlink>
        <a:srgbClr val="E19703"/>
      </a:hlink>
      <a:folHlink>
        <a:srgbClr val="333399"/>
      </a:folHlink>
    </a:clrScheme>
    <a:fontScheme name="newbridge_template_aug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wbridge_template_aug1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bridge_template_aug1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bridge_template_aug1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bridge_template_aug1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bridge_template_aug1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bridge_template_aug1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bridge_template_aug1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17168</TotalTime>
  <Words>4258</Words>
  <Application>Microsoft Office PowerPoint</Application>
  <PresentationFormat>On-screen Show (4:3)</PresentationFormat>
  <Paragraphs>477</Paragraphs>
  <Slides>69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7" baseType="lpstr">
      <vt:lpstr>MS Gothic</vt:lpstr>
      <vt:lpstr>Arial</vt:lpstr>
      <vt:lpstr>Roboto</vt:lpstr>
      <vt:lpstr>Times</vt:lpstr>
      <vt:lpstr>Times New Roman</vt:lpstr>
      <vt:lpstr>Wingdings</vt:lpstr>
      <vt:lpstr>newbridge_template_aug19</vt:lpstr>
      <vt:lpstr>Photo Editor Photo</vt:lpstr>
      <vt:lpstr>SOSA Team Officials Meeting May 6th, 2019</vt:lpstr>
      <vt:lpstr>Agenda</vt:lpstr>
      <vt:lpstr>Communication Model</vt:lpstr>
      <vt:lpstr>Getting ready for the new season</vt:lpstr>
      <vt:lpstr>Managing your Schedule</vt:lpstr>
      <vt:lpstr>Schedules</vt:lpstr>
      <vt:lpstr>Your Schedule</vt:lpstr>
      <vt:lpstr>Reschedule Requests </vt:lpstr>
      <vt:lpstr>Arranging a rescheduled Game</vt:lpstr>
      <vt:lpstr>Rescheduling- Con’t</vt:lpstr>
      <vt:lpstr>End of Season date</vt:lpstr>
      <vt:lpstr>Team Section - Website</vt:lpstr>
      <vt:lpstr>Team Section</vt:lpstr>
      <vt:lpstr>Players and Staff</vt:lpstr>
      <vt:lpstr>Playing Up</vt:lpstr>
      <vt:lpstr>Playing Ups</vt:lpstr>
      <vt:lpstr>Playing Up – Development</vt:lpstr>
      <vt:lpstr>House League Call-ups</vt:lpstr>
      <vt:lpstr>Playing Up Permits</vt:lpstr>
      <vt:lpstr>Playing Up Permits</vt:lpstr>
      <vt:lpstr>Playing Up Permits</vt:lpstr>
      <vt:lpstr>Playing Up Permits</vt:lpstr>
      <vt:lpstr>Game Sheets</vt:lpstr>
      <vt:lpstr>Game Sheets</vt:lpstr>
      <vt:lpstr>Game sheets- Select the Players</vt:lpstr>
      <vt:lpstr>Game sheet- Select the Staff</vt:lpstr>
      <vt:lpstr>District Development-  Unlimited Rosters</vt:lpstr>
      <vt:lpstr>Unlimited Rosters- Input</vt:lpstr>
      <vt:lpstr>Team View- Generate Game Sheet</vt:lpstr>
      <vt:lpstr>Choosing Players</vt:lpstr>
      <vt:lpstr>Completing Game Sheet</vt:lpstr>
      <vt:lpstr>Game Sheets</vt:lpstr>
      <vt:lpstr>Game Sheet</vt:lpstr>
      <vt:lpstr>Player Book</vt:lpstr>
      <vt:lpstr>Player Book Inspections</vt:lpstr>
      <vt:lpstr>Team Staff Id Cards</vt:lpstr>
      <vt:lpstr>Game Sheets</vt:lpstr>
      <vt:lpstr>Game sheets and Discipline</vt:lpstr>
      <vt:lpstr>Game Reporting </vt:lpstr>
      <vt:lpstr>Game Reporting Rule</vt:lpstr>
      <vt:lpstr>Protests</vt:lpstr>
      <vt:lpstr>Discipline</vt:lpstr>
      <vt:lpstr>Discipline</vt:lpstr>
      <vt:lpstr>Discipline by Review (DBR)</vt:lpstr>
      <vt:lpstr>Discipline by Hearing (DBH)</vt:lpstr>
      <vt:lpstr>Suspensions</vt:lpstr>
      <vt:lpstr>Retreat Line</vt:lpstr>
      <vt:lpstr>Retreat Line</vt:lpstr>
      <vt:lpstr>Retreat Line</vt:lpstr>
      <vt:lpstr>Rules Review for 2019</vt:lpstr>
      <vt:lpstr>Rule Review for 2019</vt:lpstr>
      <vt:lpstr>Rule Review for 2019</vt:lpstr>
      <vt:lpstr>Rule Review for 2019</vt:lpstr>
      <vt:lpstr>Rule Review for 2019</vt:lpstr>
      <vt:lpstr>Rule Review for 2019</vt:lpstr>
      <vt:lpstr>Rule Review for 2019</vt:lpstr>
      <vt:lpstr>Rule Review for 2019</vt:lpstr>
      <vt:lpstr>Final Standings – Tie Breakers</vt:lpstr>
      <vt:lpstr>Trial Registration Permit vs Temporary Eligibility Permit</vt:lpstr>
      <vt:lpstr>Travel Permits &amp; Tournament Applications</vt:lpstr>
      <vt:lpstr>CTMS – Ontario Soccer Management System</vt:lpstr>
      <vt:lpstr>Options to Choose</vt:lpstr>
      <vt:lpstr>Application to Travel</vt:lpstr>
      <vt:lpstr>Travel Permits</vt:lpstr>
      <vt:lpstr>Travel Permits</vt:lpstr>
      <vt:lpstr>Summary of Fines</vt:lpstr>
      <vt:lpstr>Summary of Fines </vt:lpstr>
      <vt:lpstr>Questions??</vt:lpstr>
      <vt:lpstr>PowerPoint Presentation</vt:lpstr>
    </vt:vector>
  </TitlesOfParts>
  <Company>Newbridge Networks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Competitive Youth Soccer in Eastern Ontario</dc:title>
  <dc:creator>timb</dc:creator>
  <cp:lastModifiedBy>Dawn Dinsdale</cp:lastModifiedBy>
  <cp:revision>514</cp:revision>
  <cp:lastPrinted>2006-05-07T09:49:52Z</cp:lastPrinted>
  <dcterms:created xsi:type="dcterms:W3CDTF">2003-05-26T02:39:54Z</dcterms:created>
  <dcterms:modified xsi:type="dcterms:W3CDTF">2019-05-06T21:58:17Z</dcterms:modified>
</cp:coreProperties>
</file>